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005493"/>
    <a:srgbClr val="F2F4F8"/>
    <a:srgbClr val="121619"/>
    <a:srgbClr val="F2F2F2"/>
    <a:srgbClr val="145579"/>
    <a:srgbClr val="3A6483"/>
    <a:srgbClr val="204E79"/>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16"/>
    <p:restoredTop sz="97376"/>
  </p:normalViewPr>
  <p:slideViewPr>
    <p:cSldViewPr snapToGrid="0" snapToObjects="1">
      <p:cViewPr varScale="1">
        <p:scale>
          <a:sx n="156" d="100"/>
          <a:sy n="156" d="100"/>
        </p:scale>
        <p:origin x="184" y="1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9/24/21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54064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44760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509784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4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2.sv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MT Condensed Light" panose="020B0306030101010103" pitchFamily="34" charset="77"/>
                <a:ea typeface="SF Pro" pitchFamily="2" charset="0"/>
                <a:cs typeface="Times New Roman" panose="02020603050405020304" pitchFamily="18" charset="0"/>
              </a:rPr>
              <a:t>Falowo</a:t>
            </a:r>
            <a:r>
              <a:rPr lang="en-US" dirty="0">
                <a:solidFill>
                  <a:schemeClr val="bg2"/>
                </a:solidFill>
                <a:latin typeface="Abadi MT Condensed Light" panose="020B0306030101010103" pitchFamily="34" charset="77"/>
                <a:ea typeface="SF Pro" pitchFamily="2" charset="0"/>
                <a:cs typeface="Times New Roman" panose="02020603050405020304" pitchFamily="18" charset="0"/>
              </a:rPr>
              <a:t> </a:t>
            </a:r>
            <a:r>
              <a:rPr lang="en-US" dirty="0" err="1">
                <a:solidFill>
                  <a:schemeClr val="bg2"/>
                </a:solidFill>
                <a:latin typeface="Abadi MT Condensed Light" panose="020B0306030101010103" pitchFamily="34" charset="77"/>
                <a:ea typeface="SF Pro" pitchFamily="2" charset="0"/>
                <a:cs typeface="Times New Roman" panose="02020603050405020304" pitchFamily="18" charset="0"/>
              </a:rPr>
              <a:t>Gbolahan</a:t>
            </a:r>
            <a:endParaRPr lang="en-US" dirty="0">
              <a:solidFill>
                <a:schemeClr val="bg2"/>
              </a:solidFill>
              <a:latin typeface="Abadi MT Condensed Light" panose="020B0306030101010103" pitchFamily="34" charset="77"/>
              <a:ea typeface="SF Pro" pitchFamily="2" charset="0"/>
              <a:cs typeface="Times New Roman" panose="02020603050405020304" pitchFamily="18" charset="0"/>
            </a:endParaRPr>
          </a:p>
          <a:p>
            <a:r>
              <a:rPr lang="en-US" dirty="0">
                <a:solidFill>
                  <a:schemeClr val="bg2"/>
                </a:solidFill>
                <a:latin typeface="Abadi MT Condensed Light" panose="020B0306030101010103" pitchFamily="34" charset="77"/>
                <a:ea typeface="SF Pro" pitchFamily="2" charset="0"/>
                <a:cs typeface="Times New Roman" panose="02020603050405020304" pitchFamily="18" charset="0"/>
              </a:rPr>
              <a:t>14-09-2021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91682" y="5393093"/>
            <a:ext cx="9423917" cy="78386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a:rPr>
              <a:t>EDA with Data Visualization</a:t>
            </a:r>
          </a:p>
        </p:txBody>
      </p:sp>
      <p:sp>
        <p:nvSpPr>
          <p:cNvPr id="2" name="Rectangle 1">
            <a:extLst>
              <a:ext uri="{FF2B5EF4-FFF2-40B4-BE49-F238E27FC236}">
                <a16:creationId xmlns:a16="http://schemas.microsoft.com/office/drawing/2014/main" id="{64DC2E5D-C178-AE47-A63D-1C06A387B818}"/>
              </a:ext>
            </a:extLst>
          </p:cNvPr>
          <p:cNvSpPr/>
          <p:nvPr/>
        </p:nvSpPr>
        <p:spPr>
          <a:xfrm>
            <a:off x="6727371" y="1469541"/>
            <a:ext cx="3715779" cy="3016210"/>
          </a:xfrm>
          <a:prstGeom prst="rect">
            <a:avLst/>
          </a:prstGeom>
        </p:spPr>
        <p:txBody>
          <a:bodyPr wrap="square">
            <a:spAutoFit/>
          </a:bodyPr>
          <a:lstStyle/>
          <a:p>
            <a:pPr>
              <a:lnSpc>
                <a:spcPct val="200000"/>
              </a:lnSpc>
            </a:pPr>
            <a:r>
              <a:rPr lang="en-US" sz="1000" dirty="0">
                <a:solidFill>
                  <a:schemeClr val="accent1"/>
                </a:solidFill>
                <a:latin typeface="SegoeUI"/>
              </a:rPr>
              <a:t>Scatter Graphs being drawn: </a:t>
            </a:r>
            <a:endParaRPr lang="en-US" sz="1000" dirty="0">
              <a:solidFill>
                <a:schemeClr val="accent1"/>
              </a:solidFill>
            </a:endParaRPr>
          </a:p>
          <a:p>
            <a:pPr>
              <a:lnSpc>
                <a:spcPct val="200000"/>
              </a:lnSpc>
            </a:pPr>
            <a:r>
              <a:rPr lang="en-US" sz="1000" dirty="0">
                <a:solidFill>
                  <a:schemeClr val="accent1"/>
                </a:solidFill>
                <a:latin typeface="SegoeUI"/>
              </a:rPr>
              <a:t>Flight Number VS. Launch Site </a:t>
            </a:r>
          </a:p>
          <a:p>
            <a:pPr>
              <a:lnSpc>
                <a:spcPct val="200000"/>
              </a:lnSpc>
            </a:pPr>
            <a:r>
              <a:rPr lang="en-US" sz="1000" dirty="0">
                <a:solidFill>
                  <a:schemeClr val="accent1"/>
                </a:solidFill>
                <a:latin typeface="SegoeUI"/>
              </a:rPr>
              <a:t>Flight Number VS. Payload Mass </a:t>
            </a:r>
          </a:p>
          <a:p>
            <a:pPr>
              <a:lnSpc>
                <a:spcPct val="200000"/>
              </a:lnSpc>
            </a:pPr>
            <a:r>
              <a:rPr lang="en-US" sz="1000" dirty="0">
                <a:solidFill>
                  <a:schemeClr val="accent1"/>
                </a:solidFill>
                <a:latin typeface="SegoeUI"/>
              </a:rPr>
              <a:t>Payload VS. Launch Site</a:t>
            </a:r>
          </a:p>
          <a:p>
            <a:pPr>
              <a:lnSpc>
                <a:spcPct val="200000"/>
              </a:lnSpc>
            </a:pPr>
            <a:r>
              <a:rPr lang="en-US" sz="1000" dirty="0">
                <a:solidFill>
                  <a:schemeClr val="accent1"/>
                </a:solidFill>
                <a:latin typeface="SegoeUI"/>
              </a:rPr>
              <a:t>Payload VS. Orbit Type </a:t>
            </a:r>
            <a:endParaRPr lang="en-US" sz="1000" dirty="0">
              <a:solidFill>
                <a:schemeClr val="accent1"/>
              </a:solidFill>
            </a:endParaRPr>
          </a:p>
          <a:p>
            <a:pPr>
              <a:lnSpc>
                <a:spcPct val="200000"/>
              </a:lnSpc>
            </a:pPr>
            <a:r>
              <a:rPr lang="en-US" sz="1000" dirty="0">
                <a:solidFill>
                  <a:schemeClr val="accent1"/>
                </a:solidFill>
                <a:latin typeface="SegoeUI"/>
              </a:rPr>
              <a:t>Orbit VS. Payload Mass </a:t>
            </a:r>
          </a:p>
          <a:p>
            <a:pPr>
              <a:lnSpc>
                <a:spcPct val="200000"/>
              </a:lnSpc>
            </a:pPr>
            <a:r>
              <a:rPr lang="en-US" sz="1000" dirty="0">
                <a:solidFill>
                  <a:schemeClr val="accent1"/>
                </a:solidFill>
                <a:latin typeface="SegoeUI"/>
              </a:rPr>
              <a:t>Orbit VS. Flight Number</a:t>
            </a:r>
          </a:p>
          <a:p>
            <a:endParaRPr lang="en-US" sz="1000" dirty="0">
              <a:solidFill>
                <a:schemeClr val="accent1"/>
              </a:solidFill>
            </a:endParaRPr>
          </a:p>
          <a:p>
            <a:r>
              <a:rPr lang="en-US" sz="1000" dirty="0">
                <a:solidFill>
                  <a:schemeClr val="accent1"/>
                </a:solidFill>
                <a:latin typeface="SegoeUI"/>
              </a:rPr>
              <a:t>Scatter plots show how much one variable is affected by another. The relationship between two variables is called their correlation . Scatter plots usually consist of a large body of data. </a:t>
            </a:r>
            <a:endParaRPr lang="en-US" sz="1000" dirty="0">
              <a:solidFill>
                <a:schemeClr val="accent1"/>
              </a:solidFill>
              <a:effectLst/>
            </a:endParaRPr>
          </a:p>
        </p:txBody>
      </p:sp>
      <p:pic>
        <p:nvPicPr>
          <p:cNvPr id="7" name="Graphic 6" descr="Statistics">
            <a:extLst>
              <a:ext uri="{FF2B5EF4-FFF2-40B4-BE49-F238E27FC236}">
                <a16:creationId xmlns:a16="http://schemas.microsoft.com/office/drawing/2014/main" id="{07122FCE-369E-3547-A31F-B7753B8831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9039" y="1233520"/>
            <a:ext cx="1929559" cy="1929559"/>
          </a:xfrm>
          <a:prstGeom prst="rect">
            <a:avLst/>
          </a:prstGeom>
        </p:spPr>
      </p:pic>
      <p:sp>
        <p:nvSpPr>
          <p:cNvPr id="8" name="Rectangle 7">
            <a:extLst>
              <a:ext uri="{FF2B5EF4-FFF2-40B4-BE49-F238E27FC236}">
                <a16:creationId xmlns:a16="http://schemas.microsoft.com/office/drawing/2014/main" id="{2C0CD446-63DB-AE40-AE2E-C7B9D242A47B}"/>
              </a:ext>
            </a:extLst>
          </p:cNvPr>
          <p:cNvSpPr/>
          <p:nvPr/>
        </p:nvSpPr>
        <p:spPr>
          <a:xfrm>
            <a:off x="770011" y="1412925"/>
            <a:ext cx="3531402" cy="1631216"/>
          </a:xfrm>
          <a:prstGeom prst="rect">
            <a:avLst/>
          </a:prstGeom>
        </p:spPr>
        <p:txBody>
          <a:bodyPr wrap="square">
            <a:spAutoFit/>
          </a:bodyPr>
          <a:lstStyle/>
          <a:p>
            <a:r>
              <a:rPr lang="en-US" sz="1000" dirty="0">
                <a:solidFill>
                  <a:schemeClr val="accent1"/>
                </a:solidFill>
                <a:latin typeface="SegoeUI"/>
              </a:rPr>
              <a:t>Bar Graph being drawn: </a:t>
            </a:r>
          </a:p>
          <a:p>
            <a:endParaRPr lang="en-US" sz="1000" dirty="0">
              <a:solidFill>
                <a:schemeClr val="accent1"/>
              </a:solidFill>
            </a:endParaRPr>
          </a:p>
          <a:p>
            <a:r>
              <a:rPr lang="en-US" sz="1000" dirty="0">
                <a:solidFill>
                  <a:schemeClr val="accent1"/>
                </a:solidFill>
                <a:latin typeface="SegoeUI"/>
              </a:rPr>
              <a:t>Mean VS. Orbit </a:t>
            </a:r>
          </a:p>
          <a:p>
            <a:endParaRPr lang="en-US" sz="1000" dirty="0">
              <a:solidFill>
                <a:schemeClr val="accent1"/>
              </a:solidFill>
            </a:endParaRPr>
          </a:p>
          <a:p>
            <a:r>
              <a:rPr lang="en-US" sz="1000" dirty="0">
                <a:solidFill>
                  <a:schemeClr val="accent1"/>
                </a:solidFill>
                <a:latin typeface="SegoeUI"/>
              </a:rPr>
              <a:t>A bar diagram makes it easy to compare sets of data between different groups at a glance. </a:t>
            </a:r>
          </a:p>
          <a:p>
            <a:r>
              <a:rPr lang="en-US" sz="1000" dirty="0">
                <a:solidFill>
                  <a:schemeClr val="accent1"/>
                </a:solidFill>
                <a:latin typeface="SegoeUI"/>
              </a:rPr>
              <a:t>The graph represents categories on one axis and a discrete value in the other.</a:t>
            </a:r>
          </a:p>
          <a:p>
            <a:r>
              <a:rPr lang="en-US" sz="1000" dirty="0">
                <a:solidFill>
                  <a:schemeClr val="accent1"/>
                </a:solidFill>
                <a:latin typeface="SegoeUI"/>
              </a:rPr>
              <a:t>The goal is to show the relationship between the two axes. </a:t>
            </a:r>
          </a:p>
          <a:p>
            <a:r>
              <a:rPr lang="en-US" sz="1000" dirty="0">
                <a:solidFill>
                  <a:schemeClr val="accent1"/>
                </a:solidFill>
                <a:latin typeface="SegoeUI"/>
              </a:rPr>
              <a:t>Bar charts can also show big changes in data over time. </a:t>
            </a:r>
            <a:endParaRPr lang="en-US" sz="1000" dirty="0">
              <a:solidFill>
                <a:schemeClr val="accent1"/>
              </a:solidFill>
              <a:effectLst/>
            </a:endParaRPr>
          </a:p>
        </p:txBody>
      </p:sp>
      <p:pic>
        <p:nvPicPr>
          <p:cNvPr id="10" name="Graphic 9" descr="Bar chart">
            <a:extLst>
              <a:ext uri="{FF2B5EF4-FFF2-40B4-BE49-F238E27FC236}">
                <a16:creationId xmlns:a16="http://schemas.microsoft.com/office/drawing/2014/main" id="{D872F123-72CF-CD4C-8E34-38233BC42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4544" y="1286635"/>
            <a:ext cx="1921455" cy="1876444"/>
          </a:xfrm>
          <a:prstGeom prst="rect">
            <a:avLst/>
          </a:prstGeom>
        </p:spPr>
      </p:pic>
      <p:pic>
        <p:nvPicPr>
          <p:cNvPr id="12" name="Graphic 11" descr="Upward trend">
            <a:extLst>
              <a:ext uri="{FF2B5EF4-FFF2-40B4-BE49-F238E27FC236}">
                <a16:creationId xmlns:a16="http://schemas.microsoft.com/office/drawing/2014/main" id="{4D172533-1BB7-7145-991D-DA62416725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4544" y="3193659"/>
            <a:ext cx="1817591" cy="1817591"/>
          </a:xfrm>
          <a:prstGeom prst="rect">
            <a:avLst/>
          </a:prstGeom>
        </p:spPr>
      </p:pic>
      <p:sp>
        <p:nvSpPr>
          <p:cNvPr id="13" name="Rectangle 12">
            <a:extLst>
              <a:ext uri="{FF2B5EF4-FFF2-40B4-BE49-F238E27FC236}">
                <a16:creationId xmlns:a16="http://schemas.microsoft.com/office/drawing/2014/main" id="{3CBEB151-F1EC-B84A-8129-755A8F8FE6D2}"/>
              </a:ext>
            </a:extLst>
          </p:cNvPr>
          <p:cNvSpPr/>
          <p:nvPr/>
        </p:nvSpPr>
        <p:spPr>
          <a:xfrm>
            <a:off x="770011" y="3445637"/>
            <a:ext cx="3531402" cy="1169551"/>
          </a:xfrm>
          <a:prstGeom prst="rect">
            <a:avLst/>
          </a:prstGeom>
        </p:spPr>
        <p:txBody>
          <a:bodyPr wrap="square">
            <a:spAutoFit/>
          </a:bodyPr>
          <a:lstStyle/>
          <a:p>
            <a:r>
              <a:rPr lang="en-US" sz="1000" dirty="0">
                <a:solidFill>
                  <a:schemeClr val="accent1"/>
                </a:solidFill>
                <a:latin typeface="SegoeUI"/>
              </a:rPr>
              <a:t>Line Graph being drawn: </a:t>
            </a:r>
          </a:p>
          <a:p>
            <a:endParaRPr lang="en-US" sz="1000" dirty="0">
              <a:solidFill>
                <a:schemeClr val="accent1"/>
              </a:solidFill>
            </a:endParaRPr>
          </a:p>
          <a:p>
            <a:r>
              <a:rPr lang="en-US" sz="1000" dirty="0">
                <a:solidFill>
                  <a:schemeClr val="accent1"/>
                </a:solidFill>
                <a:latin typeface="SegoeUI"/>
              </a:rPr>
              <a:t>Success Rate VS. Year </a:t>
            </a:r>
          </a:p>
          <a:p>
            <a:endParaRPr lang="en-US" sz="1000" dirty="0">
              <a:solidFill>
                <a:schemeClr val="accent1"/>
              </a:solidFill>
            </a:endParaRPr>
          </a:p>
          <a:p>
            <a:r>
              <a:rPr lang="en-US" sz="1000" dirty="0">
                <a:solidFill>
                  <a:schemeClr val="accent1"/>
                </a:solidFill>
                <a:latin typeface="SegoeUI"/>
              </a:rPr>
              <a:t>Line graphs are good in representing data variables and trends very clearly and can help to make predictions about the results of data not yet recorded .</a:t>
            </a:r>
            <a:endParaRPr lang="en-US" sz="1000" dirty="0">
              <a:solidFill>
                <a:schemeClr val="accent1"/>
              </a:solidFill>
              <a:effectLst/>
            </a:endParaRP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7036" y="5356430"/>
            <a:ext cx="4295200" cy="12445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a:rPr>
              <a:t>EDA with SQL</a:t>
            </a:r>
            <a:endParaRPr lang="en-US" dirty="0">
              <a:solidFill>
                <a:schemeClr val="accent1"/>
              </a:solidFill>
            </a:endParaRPr>
          </a:p>
        </p:txBody>
      </p:sp>
      <p:sp>
        <p:nvSpPr>
          <p:cNvPr id="2" name="Rectangle 1">
            <a:extLst>
              <a:ext uri="{FF2B5EF4-FFF2-40B4-BE49-F238E27FC236}">
                <a16:creationId xmlns:a16="http://schemas.microsoft.com/office/drawing/2014/main" id="{7C3B6131-E9E8-4B4D-B1FD-4782005C639E}"/>
              </a:ext>
            </a:extLst>
          </p:cNvPr>
          <p:cNvSpPr/>
          <p:nvPr/>
        </p:nvSpPr>
        <p:spPr>
          <a:xfrm>
            <a:off x="4522236" y="1233815"/>
            <a:ext cx="6096000" cy="5632311"/>
          </a:xfrm>
          <a:prstGeom prst="rect">
            <a:avLst/>
          </a:prstGeom>
        </p:spPr>
        <p:txBody>
          <a:bodyPr>
            <a:spAutoFit/>
          </a:bodyPr>
          <a:lstStyle/>
          <a:p>
            <a:pPr>
              <a:lnSpc>
                <a:spcPct val="200000"/>
              </a:lnSpc>
            </a:pPr>
            <a:r>
              <a:rPr lang="en-US" sz="1000" b="1" dirty="0">
                <a:solidFill>
                  <a:schemeClr val="accent1"/>
                </a:solidFill>
                <a:latin typeface="Calibri" panose="020F0502020204030204" pitchFamily="34" charset="0"/>
              </a:rPr>
              <a:t>Performed SQL queries to gather information about the dataset. </a:t>
            </a:r>
            <a:endParaRPr lang="en-US" sz="1000" dirty="0">
              <a:solidFill>
                <a:schemeClr val="accent1"/>
              </a:solidFill>
            </a:endParaRPr>
          </a:p>
          <a:p>
            <a:pPr>
              <a:lnSpc>
                <a:spcPct val="200000"/>
              </a:lnSpc>
            </a:pPr>
            <a:r>
              <a:rPr lang="en-US" sz="1000" b="1" dirty="0">
                <a:solidFill>
                  <a:schemeClr val="accent1"/>
                </a:solidFill>
                <a:latin typeface="Calibri" panose="020F0502020204030204" pitchFamily="34" charset="0"/>
              </a:rPr>
              <a:t>For example of some questions we were asked about the data we needed information about. Which we are using SQL queries to get the answers in the dataset : </a:t>
            </a:r>
            <a:endParaRPr lang="en-US" sz="1000" b="1" dirty="0">
              <a:solidFill>
                <a:schemeClr val="accent1"/>
              </a:solidFill>
            </a:endParaRPr>
          </a:p>
          <a:p>
            <a:pPr>
              <a:lnSpc>
                <a:spcPct val="200000"/>
              </a:lnSpc>
              <a:buFont typeface="Arial" panose="020B0604020202020204" pitchFamily="34" charset="0"/>
              <a:buChar char="•"/>
            </a:pPr>
            <a:r>
              <a:rPr lang="en-US" sz="1000" dirty="0">
                <a:solidFill>
                  <a:schemeClr val="accent1"/>
                </a:solidFill>
                <a:latin typeface="Arial" panose="020B0604020202020204" pitchFamily="34" charset="0"/>
              </a:rPr>
              <a:t>Displaying the names of the unique launch sites in the space mission </a:t>
            </a:r>
            <a:endParaRPr lang="en-US" sz="1000" dirty="0">
              <a:solidFill>
                <a:schemeClr val="accent1"/>
              </a:solidFill>
              <a:latin typeface="ArialMT"/>
            </a:endParaRPr>
          </a:p>
          <a:p>
            <a:pPr>
              <a:lnSpc>
                <a:spcPct val="200000"/>
              </a:lnSpc>
              <a:buFont typeface="Arial" panose="020B0604020202020204" pitchFamily="34" charset="0"/>
              <a:buChar char="•"/>
            </a:pPr>
            <a:r>
              <a:rPr lang="en-US" sz="1000" dirty="0">
                <a:solidFill>
                  <a:schemeClr val="accent1"/>
                </a:solidFill>
                <a:latin typeface="Arial" panose="020B0604020202020204" pitchFamily="34" charset="0"/>
              </a:rPr>
              <a:t>Displaying 5 records where launch sites begin with the string 'KSC’ </a:t>
            </a:r>
            <a:endParaRPr lang="en-US" sz="1000" dirty="0">
              <a:solidFill>
                <a:schemeClr val="accent1"/>
              </a:solidFill>
              <a:latin typeface="ArialMT"/>
            </a:endParaRPr>
          </a:p>
          <a:p>
            <a:pPr>
              <a:lnSpc>
                <a:spcPct val="200000"/>
              </a:lnSpc>
              <a:buFont typeface="Arial" panose="020B0604020202020204" pitchFamily="34" charset="0"/>
              <a:buChar char="•"/>
            </a:pPr>
            <a:r>
              <a:rPr lang="en-US" sz="1000" dirty="0">
                <a:solidFill>
                  <a:schemeClr val="accent1"/>
                </a:solidFill>
                <a:latin typeface="Arial" panose="020B0604020202020204" pitchFamily="34" charset="0"/>
              </a:rPr>
              <a:t>Displaying average payload mass carried by booster version F9 v1.1 </a:t>
            </a:r>
            <a:endParaRPr lang="en-US" sz="1000" dirty="0">
              <a:solidFill>
                <a:schemeClr val="accent1"/>
              </a:solidFill>
              <a:latin typeface="ArialMT"/>
            </a:endParaRPr>
          </a:p>
          <a:p>
            <a:pPr>
              <a:lnSpc>
                <a:spcPct val="200000"/>
              </a:lnSpc>
              <a:buFont typeface="Arial" panose="020B0604020202020204" pitchFamily="34" charset="0"/>
              <a:buChar char="•"/>
            </a:pPr>
            <a:r>
              <a:rPr lang="en-US" sz="1000" dirty="0">
                <a:solidFill>
                  <a:schemeClr val="accent1"/>
                </a:solidFill>
                <a:latin typeface="Arial" panose="020B0604020202020204" pitchFamily="34" charset="0"/>
              </a:rPr>
              <a:t>Listing the names of the boosters which have success in ground pad and have payload mass greater than 4000 but less than 6000 </a:t>
            </a:r>
            <a:endParaRPr lang="en-US" sz="1000" dirty="0">
              <a:solidFill>
                <a:schemeClr val="accent1"/>
              </a:solidFill>
              <a:latin typeface="ArialMT"/>
            </a:endParaRPr>
          </a:p>
          <a:p>
            <a:pPr>
              <a:lnSpc>
                <a:spcPct val="200000"/>
              </a:lnSpc>
              <a:buFont typeface="Arial" panose="020B0604020202020204" pitchFamily="34" charset="0"/>
              <a:buChar char="•"/>
            </a:pPr>
            <a:r>
              <a:rPr lang="en-US" sz="1000" dirty="0">
                <a:solidFill>
                  <a:schemeClr val="accent1"/>
                </a:solidFill>
                <a:latin typeface="Arial" panose="020B0604020202020204" pitchFamily="34" charset="0"/>
              </a:rPr>
              <a:t>Listing the total number of successful and failure mission outcomes </a:t>
            </a:r>
            <a:endParaRPr lang="en-US" sz="1000" dirty="0">
              <a:solidFill>
                <a:schemeClr val="accent1"/>
              </a:solidFill>
              <a:latin typeface="ArialMT"/>
            </a:endParaRPr>
          </a:p>
          <a:p>
            <a:pPr>
              <a:lnSpc>
                <a:spcPct val="200000"/>
              </a:lnSpc>
              <a:buFont typeface="Arial" panose="020B0604020202020204" pitchFamily="34" charset="0"/>
              <a:buChar char="•"/>
            </a:pPr>
            <a:r>
              <a:rPr lang="en-US" sz="1000" dirty="0">
                <a:solidFill>
                  <a:schemeClr val="accent1"/>
                </a:solidFill>
                <a:latin typeface="Arial" panose="020B0604020202020204" pitchFamily="34" charset="0"/>
              </a:rPr>
              <a:t>Listing the records which will display the month names, successful </a:t>
            </a:r>
            <a:r>
              <a:rPr lang="en-US" sz="1000" dirty="0" err="1">
                <a:solidFill>
                  <a:schemeClr val="accent1"/>
                </a:solidFill>
                <a:latin typeface="Arial" panose="020B0604020202020204" pitchFamily="34" charset="0"/>
              </a:rPr>
              <a:t>landing_outcomes</a:t>
            </a:r>
            <a:r>
              <a:rPr lang="en-US" sz="1000" dirty="0">
                <a:solidFill>
                  <a:schemeClr val="accent1"/>
                </a:solidFill>
                <a:latin typeface="Arial" panose="020B0604020202020204" pitchFamily="34" charset="0"/>
              </a:rPr>
              <a:t> in ground pad ,booster </a:t>
            </a:r>
            <a:endParaRPr lang="en-US" sz="1000" dirty="0">
              <a:solidFill>
                <a:schemeClr val="accent1"/>
              </a:solidFill>
              <a:latin typeface="ArialMT"/>
            </a:endParaRPr>
          </a:p>
          <a:p>
            <a:pPr>
              <a:lnSpc>
                <a:spcPct val="200000"/>
              </a:lnSpc>
              <a:buFont typeface="Arial" panose="020B0604020202020204" pitchFamily="34" charset="0"/>
              <a:buChar char="•"/>
            </a:pPr>
            <a:r>
              <a:rPr lang="en-US" sz="1000" dirty="0">
                <a:solidFill>
                  <a:schemeClr val="accent1"/>
                </a:solidFill>
                <a:latin typeface="Arial" panose="020B0604020202020204" pitchFamily="34" charset="0"/>
              </a:rPr>
              <a:t>Ranking the count of successful landing outcomes between the date 2010-06-04 and 2017-03-20 in descending </a:t>
            </a:r>
          </a:p>
          <a:p>
            <a:pPr>
              <a:lnSpc>
                <a:spcPct val="200000"/>
              </a:lnSpc>
              <a:buFont typeface="Arial" panose="020B0604020202020204" pitchFamily="34" charset="0"/>
              <a:buChar char="•"/>
            </a:pPr>
            <a:r>
              <a:rPr lang="en-US" sz="1000" dirty="0">
                <a:solidFill>
                  <a:schemeClr val="accent1"/>
                </a:solidFill>
                <a:latin typeface="Arial" panose="020B0604020202020204" pitchFamily="34" charset="0"/>
              </a:rPr>
              <a:t>Displaying the total payload mass carried by boosters launched by NASA (CRS) </a:t>
            </a:r>
            <a:endParaRPr lang="en-US" sz="1000" dirty="0">
              <a:solidFill>
                <a:schemeClr val="accent1"/>
              </a:solidFill>
              <a:latin typeface="ArialMT"/>
            </a:endParaRPr>
          </a:p>
          <a:p>
            <a:pPr>
              <a:lnSpc>
                <a:spcPct val="200000"/>
              </a:lnSpc>
              <a:buFont typeface="Arial" panose="020B0604020202020204" pitchFamily="34" charset="0"/>
              <a:buChar char="•"/>
            </a:pPr>
            <a:r>
              <a:rPr lang="en-US" sz="1000" dirty="0">
                <a:solidFill>
                  <a:schemeClr val="accent1"/>
                </a:solidFill>
                <a:latin typeface="Arial" panose="020B0604020202020204" pitchFamily="34" charset="0"/>
              </a:rPr>
              <a:t>Listing the date where the successful landing outcome in drone ship was achieved. </a:t>
            </a:r>
          </a:p>
          <a:p>
            <a:pPr>
              <a:lnSpc>
                <a:spcPct val="200000"/>
              </a:lnSpc>
              <a:buFont typeface="Arial" panose="020B0604020202020204" pitchFamily="34" charset="0"/>
              <a:buChar char="•"/>
            </a:pPr>
            <a:r>
              <a:rPr lang="en-US" sz="1000" dirty="0">
                <a:solidFill>
                  <a:schemeClr val="accent1"/>
                </a:solidFill>
                <a:latin typeface="Arial" panose="020B0604020202020204" pitchFamily="34" charset="0"/>
              </a:rPr>
              <a:t>Listing the names of the booster versions which have carried the maximum payload mass. </a:t>
            </a:r>
            <a:endParaRPr lang="en-US" sz="1000" dirty="0">
              <a:solidFill>
                <a:schemeClr val="accent1"/>
              </a:solidFill>
              <a:latin typeface="ArialMT"/>
            </a:endParaRPr>
          </a:p>
          <a:p>
            <a:pPr>
              <a:lnSpc>
                <a:spcPct val="200000"/>
              </a:lnSpc>
              <a:buFont typeface="Arial" panose="020B0604020202020204" pitchFamily="34" charset="0"/>
              <a:buChar char="•"/>
            </a:pPr>
            <a:r>
              <a:rPr lang="en-US" sz="1000" dirty="0">
                <a:solidFill>
                  <a:schemeClr val="accent1"/>
                </a:solidFill>
                <a:latin typeface="Arial" panose="020B0604020202020204" pitchFamily="34" charset="0"/>
              </a:rPr>
              <a:t>versions, </a:t>
            </a:r>
            <a:r>
              <a:rPr lang="en-US" sz="1000" dirty="0" err="1">
                <a:solidFill>
                  <a:schemeClr val="accent1"/>
                </a:solidFill>
                <a:latin typeface="Arial" panose="020B0604020202020204" pitchFamily="34" charset="0"/>
              </a:rPr>
              <a:t>launch_site</a:t>
            </a:r>
            <a:r>
              <a:rPr lang="en-US" sz="1000" dirty="0">
                <a:solidFill>
                  <a:schemeClr val="accent1"/>
                </a:solidFill>
                <a:latin typeface="Arial" panose="020B0604020202020204" pitchFamily="34" charset="0"/>
              </a:rPr>
              <a:t> for the months in year 2017 </a:t>
            </a:r>
            <a:endParaRPr lang="en-US" sz="1000" dirty="0">
              <a:solidFill>
                <a:schemeClr val="accent1"/>
              </a:solidFill>
              <a:latin typeface="ArialMT"/>
            </a:endParaRPr>
          </a:p>
          <a:p>
            <a:pPr>
              <a:buFont typeface="Arial" panose="020B0604020202020204" pitchFamily="34" charset="0"/>
              <a:buChar char="•"/>
            </a:pPr>
            <a:endParaRPr lang="en-US" sz="1000" dirty="0">
              <a:solidFill>
                <a:schemeClr val="accent1"/>
              </a:solidFill>
              <a:latin typeface="ArialMT"/>
            </a:endParaRPr>
          </a:p>
          <a:p>
            <a:pPr>
              <a:buFont typeface="Arial" panose="020B0604020202020204" pitchFamily="34" charset="0"/>
              <a:buChar char="•"/>
            </a:pPr>
            <a:endParaRPr lang="en-US" sz="1000" dirty="0">
              <a:solidFill>
                <a:schemeClr val="accent1"/>
              </a:solidFill>
              <a:latin typeface="ArialMT"/>
            </a:endParaRPr>
          </a:p>
        </p:txBody>
      </p:sp>
      <p:pic>
        <p:nvPicPr>
          <p:cNvPr id="7" name="Graphic 6" descr="Database">
            <a:extLst>
              <a:ext uri="{FF2B5EF4-FFF2-40B4-BE49-F238E27FC236}">
                <a16:creationId xmlns:a16="http://schemas.microsoft.com/office/drawing/2014/main" id="{3D5CA7EB-8B44-2D46-80BE-98BE35FB10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472" y="1546220"/>
            <a:ext cx="4020831" cy="4020831"/>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241967"/>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1"/>
                </a:solidFill>
                <a:latin typeface="Abadi" panose="020B0604020104020204" pitchFamily="34" charset="0"/>
              </a:rPr>
              <a:t>We added a circle marker around each launch site with a a label of the name of the launch sit to represent the launch data into an interactive map.</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1"/>
                </a:solidFill>
                <a:latin typeface="Abadi" panose="020B0604020104020204" pitchFamily="34" charset="0"/>
              </a:rPr>
              <a:t>Represented launch outcome successes with green markers and failures with red markers for easy identification on the map.</a:t>
            </a:r>
          </a:p>
          <a:p>
            <a:pPr marL="0" indent="0">
              <a:lnSpc>
                <a:spcPct val="100000"/>
              </a:lnSpc>
              <a:spcBef>
                <a:spcPts val="1400"/>
              </a:spcBef>
              <a:buNone/>
            </a:pPr>
            <a:r>
              <a:rPr lang="en-US" sz="2200" dirty="0">
                <a:solidFill>
                  <a:schemeClr val="accent1"/>
                </a:solidFill>
                <a:latin typeface="Abadi" panose="020B0604020104020204" pitchFamily="34" charset="0"/>
              </a:rPr>
              <a:t>To find the distance from launch sites to landmarks we use the Haversines formula to observe different trends about what we have around the launch site. Blue lines have been drawn to highlight distances between entities.</a:t>
            </a:r>
          </a:p>
          <a:p>
            <a:pPr marL="0" indent="0">
              <a:lnSpc>
                <a:spcPct val="100000"/>
              </a:lnSpc>
              <a:spcBef>
                <a:spcPts val="1400"/>
              </a:spcBef>
              <a:buNone/>
            </a:pPr>
            <a:r>
              <a:rPr lang="en-US" sz="2200" dirty="0">
                <a:solidFill>
                  <a:schemeClr val="accent1"/>
                </a:solidFill>
                <a:latin typeface="Abadi" panose="020B0604020104020204" pitchFamily="34" charset="0"/>
              </a:rPr>
              <a:t>After you plot distance lines to the proximities, you can answer the following questions easily:</a:t>
            </a:r>
          </a:p>
          <a:p>
            <a:pPr marL="0" indent="0">
              <a:lnSpc>
                <a:spcPct val="100000"/>
              </a:lnSpc>
              <a:spcBef>
                <a:spcPts val="1400"/>
              </a:spcBef>
              <a:buNone/>
            </a:pPr>
            <a:r>
              <a:rPr lang="en-US" sz="2200" dirty="0">
                <a:solidFill>
                  <a:schemeClr val="accent1"/>
                </a:solidFill>
                <a:latin typeface="Abadi" panose="020B0604020104020204" pitchFamily="34" charset="0"/>
              </a:rPr>
              <a:t>Are launch sites in close proximity to railways?   No</a:t>
            </a:r>
          </a:p>
          <a:p>
            <a:pPr marL="0" indent="0">
              <a:lnSpc>
                <a:spcPct val="100000"/>
              </a:lnSpc>
              <a:spcBef>
                <a:spcPts val="1400"/>
              </a:spcBef>
              <a:buNone/>
            </a:pPr>
            <a:r>
              <a:rPr lang="en-US" sz="2200" dirty="0">
                <a:solidFill>
                  <a:schemeClr val="accent1"/>
                </a:solidFill>
                <a:latin typeface="Abadi" panose="020B0604020104020204" pitchFamily="34" charset="0"/>
              </a:rPr>
              <a:t>Are launch sites in close proximity to highways? No</a:t>
            </a:r>
          </a:p>
          <a:p>
            <a:pPr marL="0" indent="0">
              <a:lnSpc>
                <a:spcPct val="100000"/>
              </a:lnSpc>
              <a:spcBef>
                <a:spcPts val="1400"/>
              </a:spcBef>
              <a:buNone/>
            </a:pPr>
            <a:r>
              <a:rPr lang="en-US" sz="2200" dirty="0">
                <a:solidFill>
                  <a:schemeClr val="accent1"/>
                </a:solidFill>
                <a:latin typeface="Abadi" panose="020B0604020104020204" pitchFamily="34" charset="0"/>
              </a:rPr>
              <a:t>Are launch sites in close proximity to coastline?  Yes</a:t>
            </a:r>
          </a:p>
          <a:p>
            <a:pPr marL="0" indent="0">
              <a:lnSpc>
                <a:spcPct val="100000"/>
              </a:lnSpc>
              <a:spcBef>
                <a:spcPts val="1400"/>
              </a:spcBef>
              <a:buNone/>
            </a:pPr>
            <a:r>
              <a:rPr lang="en-US" sz="2200" dirty="0">
                <a:solidFill>
                  <a:schemeClr val="accent1"/>
                </a:solidFill>
                <a:latin typeface="Abadi" panose="020B0604020104020204" pitchFamily="34" charset="0"/>
              </a:rPr>
              <a:t>Do launch sites keep certain distance away from cities? Yes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a:rPr>
              <a:t>Build an Interactive Map with Folium</a:t>
            </a:r>
            <a:endParaRPr lang="en-US" dirty="0">
              <a:solidFill>
                <a:schemeClr val="accent1"/>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1"/>
                </a:solidFill>
                <a:latin typeface="Times New Roman" panose="02020603050405020304" pitchFamily="18" charset="0"/>
                <a:cs typeface="Times New Roman" panose="02020603050405020304" pitchFamily="18" charset="0"/>
              </a:rPr>
              <a:t>Graphs</a:t>
            </a:r>
          </a:p>
          <a:p>
            <a:r>
              <a:rPr lang="en-US" sz="1800" dirty="0">
                <a:solidFill>
                  <a:schemeClr val="accent1"/>
                </a:solidFill>
                <a:latin typeface="Times New Roman" panose="02020603050405020304" pitchFamily="18" charset="0"/>
                <a:cs typeface="Times New Roman" panose="02020603050405020304" pitchFamily="18" charset="0"/>
              </a:rPr>
              <a:t>Pie Chart showing the total launches by sites. </a:t>
            </a:r>
          </a:p>
          <a:p>
            <a:r>
              <a:rPr lang="en-US" sz="1800" dirty="0">
                <a:solidFill>
                  <a:schemeClr val="accent1"/>
                </a:solidFill>
                <a:latin typeface="Times New Roman" panose="02020603050405020304" pitchFamily="18" charset="0"/>
                <a:cs typeface="Times New Roman" panose="02020603050405020304" pitchFamily="18" charset="0"/>
              </a:rPr>
              <a:t>Display relative proportions of multiple classes of data. - size of the circle can be made proportional to the total quantity it represents. </a:t>
            </a:r>
          </a:p>
          <a:p>
            <a:pPr marL="0" indent="0">
              <a:buNone/>
            </a:pPr>
            <a:r>
              <a:rPr lang="en-US" sz="1800" dirty="0">
                <a:solidFill>
                  <a:schemeClr val="accent1"/>
                </a:solidFill>
                <a:latin typeface="Times New Roman" panose="02020603050405020304" pitchFamily="18" charset="0"/>
                <a:cs typeface="Times New Roman" panose="02020603050405020304" pitchFamily="18" charset="0"/>
              </a:rPr>
              <a:t>A Scatter Graph was used to highlight the relationship with Payload Mass (Kg)  and Outcome for the different Booster Versions </a:t>
            </a:r>
          </a:p>
          <a:p>
            <a:r>
              <a:rPr lang="en-US" sz="1800" dirty="0">
                <a:solidFill>
                  <a:schemeClr val="accent1"/>
                </a:solidFill>
                <a:latin typeface="Times New Roman" panose="02020603050405020304" pitchFamily="18" charset="0"/>
                <a:cs typeface="Times New Roman" panose="02020603050405020304" pitchFamily="18" charset="0"/>
              </a:rPr>
              <a:t>It shows the relationship between two given variables.</a:t>
            </a:r>
          </a:p>
          <a:p>
            <a:r>
              <a:rPr lang="en-US" sz="1800" dirty="0">
                <a:solidFill>
                  <a:schemeClr val="accent1"/>
                </a:solidFill>
                <a:latin typeface="Times New Roman" panose="02020603050405020304" pitchFamily="18" charset="0"/>
                <a:cs typeface="Times New Roman" panose="02020603050405020304" pitchFamily="18" charset="0"/>
              </a:rPr>
              <a:t>A very good way to communicate a non-linear pattern</a:t>
            </a:r>
          </a:p>
          <a:p>
            <a:r>
              <a:rPr lang="en-US" sz="1800" dirty="0">
                <a:solidFill>
                  <a:schemeClr val="accent1"/>
                </a:solidFill>
                <a:latin typeface="Times New Roman" panose="02020603050405020304" pitchFamily="18" charset="0"/>
                <a:cs typeface="Times New Roman" panose="02020603050405020304" pitchFamily="18" charset="0"/>
              </a:rPr>
              <a:t>It highlights the data flow.(the min and max values can be determined)</a:t>
            </a:r>
          </a:p>
          <a:p>
            <a:r>
              <a:rPr lang="en-US" sz="1800" dirty="0">
                <a:solidFill>
                  <a:schemeClr val="accent1"/>
                </a:solidFill>
                <a:latin typeface="Times New Roman" panose="02020603050405020304" pitchFamily="18" charset="0"/>
                <a:cs typeface="Times New Roman" panose="02020603050405020304" pitchFamily="18" charset="0"/>
              </a:rPr>
              <a:t>Reading and observations are easy to spot.</a:t>
            </a:r>
          </a:p>
          <a:p>
            <a:pPr marL="0" indent="0">
              <a:lnSpc>
                <a:spcPct val="100000"/>
              </a:lnSpc>
              <a:spcBef>
                <a:spcPts val="1400"/>
              </a:spcBef>
              <a:buNone/>
            </a:pPr>
            <a:r>
              <a:rPr lang="en-US" sz="1800" dirty="0">
                <a:latin typeface="Times New Roman" panose="02020603050405020304" pitchFamily="18" charset="0"/>
                <a:cs typeface="Times New Roman" panose="02020603050405020304" pitchFamily="18" charset="0"/>
              </a:rPr>
              <a:t>Add the GitHub URL of your completed </a:t>
            </a:r>
            <a:r>
              <a:rPr lang="en-US" sz="1800" dirty="0" err="1">
                <a:latin typeface="Times New Roman" panose="02020603050405020304" pitchFamily="18" charset="0"/>
                <a:cs typeface="Times New Roman" panose="02020603050405020304" pitchFamily="18" charset="0"/>
              </a:rPr>
              <a:t>Plotly</a:t>
            </a:r>
            <a:r>
              <a:rPr lang="en-US" sz="1800" dirty="0">
                <a:latin typeface="Times New Roman" panose="02020603050405020304" pitchFamily="18" charset="0"/>
                <a:cs typeface="Times New Roman" panose="02020603050405020304" pitchFamily="18"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Times New Roman" panose="02020603050405020304" pitchFamily="18" charset="0"/>
                <a:cs typeface="Times New Roman" panose="02020603050405020304" pitchFamily="18" charset="0"/>
              </a:rPr>
              <a:t>Build a Dashboard with </a:t>
            </a:r>
            <a:r>
              <a:rPr lang="en-US" dirty="0" err="1">
                <a:solidFill>
                  <a:schemeClr val="accent1"/>
                </a:solidFill>
                <a:latin typeface="Times New Roman" panose="02020603050405020304" pitchFamily="18" charset="0"/>
                <a:cs typeface="Times New Roman" panose="02020603050405020304" pitchFamily="18" charset="0"/>
              </a:rPr>
              <a:t>Plotly</a:t>
            </a:r>
            <a:r>
              <a:rPr lang="en-US" dirty="0">
                <a:solidFill>
                  <a:schemeClr val="accent1"/>
                </a:solidFill>
                <a:latin typeface="Times New Roman" panose="02020603050405020304" pitchFamily="18" charset="0"/>
                <a:cs typeface="Times New Roman" panose="02020603050405020304" pitchFamily="18" charset="0"/>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86823"/>
            <a:ext cx="3743379" cy="4919384"/>
          </a:xfrm>
          <a:prstGeom prst="rect">
            <a:avLst/>
          </a:prstGeom>
        </p:spPr>
        <p:txBody>
          <a:bodyPr>
            <a:noAutofit/>
          </a:bodyPr>
          <a:lstStyle/>
          <a:p>
            <a:pPr>
              <a:lnSpc>
                <a:spcPct val="100000"/>
              </a:lnSpc>
              <a:spcBef>
                <a:spcPts val="1400"/>
              </a:spcBef>
            </a:pPr>
            <a:r>
              <a:rPr lang="en-US" sz="1000" dirty="0">
                <a:solidFill>
                  <a:srgbClr val="1C7DDB"/>
                </a:solidFill>
                <a:latin typeface="Abadi" panose="020B0604020104020204" pitchFamily="34" charset="0"/>
              </a:rPr>
              <a:t>Add the GitHub URL of your completed predictive analysis lab, as an external reference and peer-review purpose</a:t>
            </a:r>
          </a:p>
          <a:p>
            <a:pPr marL="0" indent="0">
              <a:lnSpc>
                <a:spcPct val="120000"/>
              </a:lnSpc>
              <a:buNone/>
            </a:pPr>
            <a:r>
              <a:rPr lang="en-US" sz="1000" b="1" dirty="0">
                <a:solidFill>
                  <a:srgbClr val="1C7DDB"/>
                </a:solidFill>
                <a:latin typeface="Times New Roman" panose="02020603050405020304" pitchFamily="18" charset="0"/>
                <a:cs typeface="Times New Roman" panose="02020603050405020304" pitchFamily="18" charset="0"/>
              </a:rPr>
              <a:t>BUILDING MODEL </a:t>
            </a:r>
            <a:endParaRPr lang="en-US" sz="1000" dirty="0">
              <a:solidFill>
                <a:srgbClr val="1C7DDB"/>
              </a:solidFill>
              <a:latin typeface="Times New Roman" panose="02020603050405020304" pitchFamily="18" charset="0"/>
              <a:cs typeface="Times New Roman" panose="02020603050405020304" pitchFamily="18" charset="0"/>
            </a:endParaRPr>
          </a:p>
          <a:p>
            <a:pPr>
              <a:lnSpc>
                <a:spcPct val="120000"/>
              </a:lnSpc>
            </a:pPr>
            <a:r>
              <a:rPr lang="en-US" sz="1000" b="1" dirty="0">
                <a:solidFill>
                  <a:srgbClr val="1C7DDB"/>
                </a:solidFill>
                <a:latin typeface="Times New Roman" panose="02020603050405020304" pitchFamily="18" charset="0"/>
                <a:cs typeface="Times New Roman" panose="02020603050405020304" pitchFamily="18" charset="0"/>
              </a:rPr>
              <a:t>L</a:t>
            </a:r>
            <a:r>
              <a:rPr lang="en-US" sz="1000" dirty="0">
                <a:solidFill>
                  <a:srgbClr val="1C7DDB"/>
                </a:solidFill>
                <a:latin typeface="Times New Roman" panose="02020603050405020304" pitchFamily="18" charset="0"/>
                <a:cs typeface="Times New Roman" panose="02020603050405020304" pitchFamily="18" charset="0"/>
              </a:rPr>
              <a:t>oad our dataset into NumPy and Pandas </a:t>
            </a:r>
          </a:p>
          <a:p>
            <a:pPr>
              <a:lnSpc>
                <a:spcPct val="120000"/>
              </a:lnSpc>
            </a:pPr>
            <a:r>
              <a:rPr lang="en-US" sz="1000" dirty="0">
                <a:solidFill>
                  <a:srgbClr val="1C7DDB"/>
                </a:solidFill>
                <a:latin typeface="Times New Roman" panose="02020603050405020304" pitchFamily="18" charset="0"/>
                <a:cs typeface="Times New Roman" panose="02020603050405020304" pitchFamily="18" charset="0"/>
              </a:rPr>
              <a:t>Transform Data </a:t>
            </a:r>
          </a:p>
          <a:p>
            <a:pPr>
              <a:lnSpc>
                <a:spcPct val="120000"/>
              </a:lnSpc>
            </a:pPr>
            <a:r>
              <a:rPr lang="en-US" sz="1000" dirty="0">
                <a:solidFill>
                  <a:srgbClr val="1C7DDB"/>
                </a:solidFill>
                <a:latin typeface="Times New Roman" panose="02020603050405020304" pitchFamily="18" charset="0"/>
                <a:cs typeface="Times New Roman" panose="02020603050405020304" pitchFamily="18" charset="0"/>
              </a:rPr>
              <a:t>Split our data into training and test data sets </a:t>
            </a:r>
          </a:p>
          <a:p>
            <a:pPr>
              <a:lnSpc>
                <a:spcPct val="120000"/>
              </a:lnSpc>
            </a:pPr>
            <a:r>
              <a:rPr lang="en-US" sz="1000" dirty="0">
                <a:solidFill>
                  <a:srgbClr val="1C7DDB"/>
                </a:solidFill>
                <a:latin typeface="Times New Roman" panose="02020603050405020304" pitchFamily="18" charset="0"/>
                <a:cs typeface="Times New Roman" panose="02020603050405020304" pitchFamily="18" charset="0"/>
              </a:rPr>
              <a:t>Check how many test samples we have </a:t>
            </a:r>
          </a:p>
          <a:p>
            <a:pPr>
              <a:lnSpc>
                <a:spcPct val="120000"/>
              </a:lnSpc>
            </a:pPr>
            <a:r>
              <a:rPr lang="en-US" sz="1000" dirty="0">
                <a:solidFill>
                  <a:srgbClr val="1C7DDB"/>
                </a:solidFill>
                <a:latin typeface="Times New Roman" panose="02020603050405020304" pitchFamily="18" charset="0"/>
                <a:cs typeface="Times New Roman" panose="02020603050405020304" pitchFamily="18" charset="0"/>
              </a:rPr>
              <a:t>Decide which type of machine learning algorithms we want to use </a:t>
            </a:r>
          </a:p>
          <a:p>
            <a:pPr>
              <a:lnSpc>
                <a:spcPct val="120000"/>
              </a:lnSpc>
            </a:pPr>
            <a:r>
              <a:rPr lang="en-US" sz="1000" dirty="0">
                <a:solidFill>
                  <a:srgbClr val="1C7DDB"/>
                </a:solidFill>
                <a:latin typeface="Times New Roman" panose="02020603050405020304" pitchFamily="18" charset="0"/>
                <a:cs typeface="Times New Roman" panose="02020603050405020304" pitchFamily="18" charset="0"/>
              </a:rPr>
              <a:t>Set our parameters and algorithms to </a:t>
            </a:r>
            <a:r>
              <a:rPr lang="en-US" sz="1000" dirty="0" err="1">
                <a:solidFill>
                  <a:srgbClr val="1C7DDB"/>
                </a:solidFill>
                <a:latin typeface="Times New Roman" panose="02020603050405020304" pitchFamily="18" charset="0"/>
                <a:cs typeface="Times New Roman" panose="02020603050405020304" pitchFamily="18" charset="0"/>
              </a:rPr>
              <a:t>GridSearchCV</a:t>
            </a:r>
            <a:r>
              <a:rPr lang="en-US" sz="1000" dirty="0">
                <a:solidFill>
                  <a:srgbClr val="1C7DDB"/>
                </a:solidFill>
                <a:latin typeface="Times New Roman" panose="02020603050405020304" pitchFamily="18" charset="0"/>
                <a:cs typeface="Times New Roman" panose="02020603050405020304" pitchFamily="18" charset="0"/>
              </a:rPr>
              <a:t> </a:t>
            </a:r>
          </a:p>
          <a:p>
            <a:pPr>
              <a:lnSpc>
                <a:spcPct val="120000"/>
              </a:lnSpc>
            </a:pPr>
            <a:r>
              <a:rPr lang="en-US" sz="1000" dirty="0">
                <a:solidFill>
                  <a:srgbClr val="1C7DDB"/>
                </a:solidFill>
                <a:latin typeface="Times New Roman" panose="02020603050405020304" pitchFamily="18" charset="0"/>
                <a:cs typeface="Times New Roman" panose="02020603050405020304" pitchFamily="18" charset="0"/>
              </a:rPr>
              <a:t>Fit our datasets into the </a:t>
            </a:r>
            <a:r>
              <a:rPr lang="en-US" sz="1000" dirty="0" err="1">
                <a:solidFill>
                  <a:srgbClr val="1C7DDB"/>
                </a:solidFill>
                <a:latin typeface="Times New Roman" panose="02020603050405020304" pitchFamily="18" charset="0"/>
                <a:cs typeface="Times New Roman" panose="02020603050405020304" pitchFamily="18" charset="0"/>
              </a:rPr>
              <a:t>GridSearchCV</a:t>
            </a:r>
            <a:r>
              <a:rPr lang="en-US" sz="1000" dirty="0">
                <a:solidFill>
                  <a:srgbClr val="1C7DDB"/>
                </a:solidFill>
                <a:latin typeface="Times New Roman" panose="02020603050405020304" pitchFamily="18" charset="0"/>
                <a:cs typeface="Times New Roman" panose="02020603050405020304" pitchFamily="18" charset="0"/>
              </a:rPr>
              <a:t> objects and train our dataset. </a:t>
            </a:r>
          </a:p>
          <a:p>
            <a:pPr marL="0" indent="0">
              <a:lnSpc>
                <a:spcPct val="120000"/>
              </a:lnSpc>
              <a:buNone/>
            </a:pPr>
            <a:r>
              <a:rPr lang="en-US" sz="1000" b="1" dirty="0">
                <a:solidFill>
                  <a:srgbClr val="1C7DDB"/>
                </a:solidFill>
                <a:latin typeface="Times New Roman" panose="02020603050405020304" pitchFamily="18" charset="0"/>
                <a:cs typeface="Times New Roman" panose="02020603050405020304" pitchFamily="18" charset="0"/>
              </a:rPr>
              <a:t>EVALUATING MODEL </a:t>
            </a:r>
            <a:endParaRPr lang="en-US" sz="1000" dirty="0">
              <a:solidFill>
                <a:srgbClr val="1C7DDB"/>
              </a:solidFill>
              <a:latin typeface="Times New Roman" panose="02020603050405020304" pitchFamily="18" charset="0"/>
              <a:cs typeface="Times New Roman" panose="02020603050405020304" pitchFamily="18" charset="0"/>
            </a:endParaRPr>
          </a:p>
          <a:p>
            <a:pPr>
              <a:lnSpc>
                <a:spcPct val="120000"/>
              </a:lnSpc>
            </a:pPr>
            <a:r>
              <a:rPr lang="en-US" sz="1000" dirty="0">
                <a:solidFill>
                  <a:srgbClr val="1C7DDB"/>
                </a:solidFill>
                <a:latin typeface="Times New Roman" panose="02020603050405020304" pitchFamily="18" charset="0"/>
                <a:cs typeface="Times New Roman" panose="02020603050405020304" pitchFamily="18" charset="0"/>
              </a:rPr>
              <a:t>Check accuracy for each model </a:t>
            </a:r>
          </a:p>
          <a:p>
            <a:pPr>
              <a:lnSpc>
                <a:spcPct val="120000"/>
              </a:lnSpc>
            </a:pPr>
            <a:r>
              <a:rPr lang="en-US" sz="1000" dirty="0">
                <a:solidFill>
                  <a:srgbClr val="1C7DDB"/>
                </a:solidFill>
                <a:latin typeface="Times New Roman" panose="02020603050405020304" pitchFamily="18" charset="0"/>
                <a:cs typeface="Times New Roman" panose="02020603050405020304" pitchFamily="18" charset="0"/>
              </a:rPr>
              <a:t>Get tuned hyperparameters for each type of algorithms </a:t>
            </a:r>
          </a:p>
          <a:p>
            <a:pPr>
              <a:lnSpc>
                <a:spcPct val="120000"/>
              </a:lnSpc>
            </a:pPr>
            <a:r>
              <a:rPr lang="en-US" sz="1000" dirty="0">
                <a:solidFill>
                  <a:srgbClr val="1C7DDB"/>
                </a:solidFill>
                <a:latin typeface="Times New Roman" panose="02020603050405020304" pitchFamily="18" charset="0"/>
                <a:cs typeface="Times New Roman" panose="02020603050405020304" pitchFamily="18" charset="0"/>
              </a:rPr>
              <a:t>Plot Confusion Matrix </a:t>
            </a:r>
          </a:p>
          <a:p>
            <a:pPr marL="0" indent="0">
              <a:buNone/>
            </a:pPr>
            <a:endParaRPr lang="en-US" sz="1000" dirty="0">
              <a:solidFill>
                <a:srgbClr val="1C7DDB"/>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200" y="551793"/>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400" dirty="0">
                <a:solidFill>
                  <a:srgbClr val="1C7DDB"/>
                </a:solidFill>
                <a:latin typeface="Abadi"/>
              </a:rPr>
              <a:t>Predictive Analysis (Classification)</a:t>
            </a:r>
          </a:p>
        </p:txBody>
      </p:sp>
      <p:sp>
        <p:nvSpPr>
          <p:cNvPr id="6" name="TextBox 5">
            <a:extLst>
              <a:ext uri="{FF2B5EF4-FFF2-40B4-BE49-F238E27FC236}">
                <a16:creationId xmlns:a16="http://schemas.microsoft.com/office/drawing/2014/main" id="{A7D491BF-D4CA-2946-B00C-87A49B63B596}"/>
              </a:ext>
            </a:extLst>
          </p:cNvPr>
          <p:cNvSpPr txBox="1"/>
          <p:nvPr/>
        </p:nvSpPr>
        <p:spPr>
          <a:xfrm>
            <a:off x="5654565" y="4535155"/>
            <a:ext cx="5444359" cy="1892056"/>
          </a:xfrm>
          <a:prstGeom prst="rect">
            <a:avLst/>
          </a:prstGeom>
          <a:noFill/>
        </p:spPr>
        <p:txBody>
          <a:bodyPr wrap="square" rtlCol="0">
            <a:spAutoFit/>
          </a:bodyPr>
          <a:lstStyle/>
          <a:p>
            <a:pPr>
              <a:lnSpc>
                <a:spcPct val="200000"/>
              </a:lnSpc>
            </a:pPr>
            <a:r>
              <a:rPr lang="en-US" sz="1000" b="1" dirty="0">
                <a:solidFill>
                  <a:srgbClr val="1C7DDB"/>
                </a:solidFill>
                <a:latin typeface="Times New Roman" panose="02020603050405020304" pitchFamily="18" charset="0"/>
                <a:cs typeface="Times New Roman" panose="02020603050405020304" pitchFamily="18" charset="0"/>
              </a:rPr>
              <a:t>IMPROVING MODEL </a:t>
            </a:r>
            <a:endParaRPr lang="en-US" sz="1000" dirty="0">
              <a:solidFill>
                <a:srgbClr val="1C7DDB"/>
              </a:solidFill>
              <a:latin typeface="Times New Roman" panose="02020603050405020304" pitchFamily="18" charset="0"/>
              <a:cs typeface="Times New Roman" panose="02020603050405020304" pitchFamily="18" charset="0"/>
            </a:endParaRPr>
          </a:p>
          <a:p>
            <a:pPr marL="171450" indent="-171450">
              <a:lnSpc>
                <a:spcPct val="200000"/>
              </a:lnSpc>
              <a:buFont typeface="Arial" panose="020B0604020202020204" pitchFamily="34" charset="0"/>
              <a:buChar char="•"/>
            </a:pPr>
            <a:r>
              <a:rPr lang="en-US" sz="1000" dirty="0">
                <a:solidFill>
                  <a:srgbClr val="1C7DDB"/>
                </a:solidFill>
                <a:latin typeface="Times New Roman" panose="02020603050405020304" pitchFamily="18" charset="0"/>
                <a:cs typeface="Times New Roman" panose="02020603050405020304" pitchFamily="18" charset="0"/>
              </a:rPr>
              <a:t>Feature Engineering </a:t>
            </a:r>
          </a:p>
          <a:p>
            <a:pPr marL="171450" indent="-171450">
              <a:lnSpc>
                <a:spcPct val="200000"/>
              </a:lnSpc>
              <a:buFont typeface="Arial" panose="020B0604020202020204" pitchFamily="34" charset="0"/>
              <a:buChar char="•"/>
            </a:pPr>
            <a:r>
              <a:rPr lang="en-US" sz="1000" dirty="0">
                <a:solidFill>
                  <a:srgbClr val="1C7DDB"/>
                </a:solidFill>
                <a:latin typeface="Times New Roman" panose="02020603050405020304" pitchFamily="18" charset="0"/>
                <a:cs typeface="Times New Roman" panose="02020603050405020304" pitchFamily="18" charset="0"/>
              </a:rPr>
              <a:t>Algorithm Tuning </a:t>
            </a:r>
          </a:p>
          <a:p>
            <a:pPr>
              <a:lnSpc>
                <a:spcPct val="200000"/>
              </a:lnSpc>
            </a:pPr>
            <a:r>
              <a:rPr lang="en-US" sz="1000" b="1" dirty="0">
                <a:solidFill>
                  <a:srgbClr val="1C7DDB"/>
                </a:solidFill>
                <a:latin typeface="Times New Roman" panose="02020603050405020304" pitchFamily="18" charset="0"/>
                <a:cs typeface="Times New Roman" panose="02020603050405020304" pitchFamily="18" charset="0"/>
              </a:rPr>
              <a:t>FINDING THE BEST PERFORMING CLASSIFICATION MODEL </a:t>
            </a:r>
            <a:endParaRPr lang="en-US" sz="1000" dirty="0">
              <a:solidFill>
                <a:srgbClr val="1C7DDB"/>
              </a:solidFill>
              <a:latin typeface="Times New Roman" panose="02020603050405020304" pitchFamily="18" charset="0"/>
              <a:cs typeface="Times New Roman" panose="02020603050405020304" pitchFamily="18" charset="0"/>
            </a:endParaRPr>
          </a:p>
          <a:p>
            <a:pPr marL="171450" indent="-171450">
              <a:lnSpc>
                <a:spcPct val="200000"/>
              </a:lnSpc>
              <a:buFont typeface="Arial" panose="020B0604020202020204" pitchFamily="34" charset="0"/>
              <a:buChar char="•"/>
            </a:pPr>
            <a:r>
              <a:rPr lang="en-US" sz="1000" dirty="0">
                <a:solidFill>
                  <a:srgbClr val="1C7DDB"/>
                </a:solidFill>
                <a:latin typeface="Times New Roman" panose="02020603050405020304" pitchFamily="18" charset="0"/>
                <a:cs typeface="Times New Roman" panose="02020603050405020304" pitchFamily="18" charset="0"/>
              </a:rPr>
              <a:t>The model with the best accuracy score wins the best performing model </a:t>
            </a:r>
          </a:p>
          <a:p>
            <a:pPr marL="171450" indent="-171450">
              <a:lnSpc>
                <a:spcPct val="200000"/>
              </a:lnSpc>
              <a:buFont typeface="Arial" panose="020B0604020202020204" pitchFamily="34" charset="0"/>
              <a:buChar char="•"/>
            </a:pPr>
            <a:r>
              <a:rPr lang="en-US" sz="1000" dirty="0">
                <a:solidFill>
                  <a:srgbClr val="1C7DDB"/>
                </a:solidFill>
                <a:latin typeface="Times New Roman" panose="02020603050405020304" pitchFamily="18" charset="0"/>
                <a:cs typeface="Times New Roman" panose="02020603050405020304" pitchFamily="18" charset="0"/>
              </a:rPr>
              <a:t>In the notebook there is a dictionary of algorithms with scores at the bottom of the notebook. </a:t>
            </a:r>
          </a:p>
        </p:txBody>
      </p:sp>
      <p:pic>
        <p:nvPicPr>
          <p:cNvPr id="8" name="Graphic 7" descr="Head with gears">
            <a:extLst>
              <a:ext uri="{FF2B5EF4-FFF2-40B4-BE49-F238E27FC236}">
                <a16:creationId xmlns:a16="http://schemas.microsoft.com/office/drawing/2014/main" id="{B7326D18-E8D5-7949-8CE8-B3B1705462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9518" y="1464850"/>
            <a:ext cx="2769476" cy="2769476"/>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Flight Number vs. Launch Site</a:t>
            </a:r>
            <a:endParaRPr lang="en-US" dirty="0">
              <a:solidFill>
                <a:srgbClr val="1C7DDB"/>
              </a:solidFill>
            </a:endParaRPr>
          </a:p>
        </p:txBody>
      </p:sp>
      <p:pic>
        <p:nvPicPr>
          <p:cNvPr id="7" name="Picture 6">
            <a:extLst>
              <a:ext uri="{FF2B5EF4-FFF2-40B4-BE49-F238E27FC236}">
                <a16:creationId xmlns:a16="http://schemas.microsoft.com/office/drawing/2014/main" id="{40ECD8F2-256D-7448-B61C-617CDB1568FA}"/>
              </a:ext>
            </a:extLst>
          </p:cNvPr>
          <p:cNvPicPr>
            <a:picLocks noChangeAspect="1"/>
          </p:cNvPicPr>
          <p:nvPr/>
        </p:nvPicPr>
        <p:blipFill>
          <a:blip r:embed="rId3"/>
          <a:stretch>
            <a:fillRect/>
          </a:stretch>
        </p:blipFill>
        <p:spPr>
          <a:xfrm>
            <a:off x="451329" y="2080008"/>
            <a:ext cx="10688385" cy="2697984"/>
          </a:xfrm>
          <a:prstGeom prst="rect">
            <a:avLst/>
          </a:prstGeom>
        </p:spPr>
      </p:pic>
      <p:sp>
        <p:nvSpPr>
          <p:cNvPr id="8" name="TextBox 7">
            <a:extLst>
              <a:ext uri="{FF2B5EF4-FFF2-40B4-BE49-F238E27FC236}">
                <a16:creationId xmlns:a16="http://schemas.microsoft.com/office/drawing/2014/main" id="{83481338-914F-EE43-87F8-6884D670006A}"/>
              </a:ext>
            </a:extLst>
          </p:cNvPr>
          <p:cNvSpPr txBox="1"/>
          <p:nvPr/>
        </p:nvSpPr>
        <p:spPr>
          <a:xfrm>
            <a:off x="2785722" y="5263283"/>
            <a:ext cx="6019597" cy="276999"/>
          </a:xfrm>
          <a:prstGeom prst="rect">
            <a:avLst/>
          </a:prstGeom>
          <a:noFill/>
        </p:spPr>
        <p:txBody>
          <a:bodyPr wrap="none" rtlCol="0">
            <a:spAutoFit/>
          </a:bodyPr>
          <a:lstStyle/>
          <a:p>
            <a:r>
              <a:rPr lang="en-NG" sz="1200" dirty="0">
                <a:solidFill>
                  <a:srgbClr val="1C7DDB"/>
                </a:solidFill>
                <a:latin typeface="Times New Roman" panose="02020603050405020304" pitchFamily="18" charset="0"/>
                <a:cs typeface="Times New Roman" panose="02020603050405020304" pitchFamily="18" charset="0"/>
              </a:rPr>
              <a:t>The increase in the amount of flights at a launch site the the higher succes rate at a launch site </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Payload vs. Launch Site</a:t>
            </a:r>
          </a:p>
        </p:txBody>
      </p:sp>
      <p:pic>
        <p:nvPicPr>
          <p:cNvPr id="6" name="Picture 5">
            <a:extLst>
              <a:ext uri="{FF2B5EF4-FFF2-40B4-BE49-F238E27FC236}">
                <a16:creationId xmlns:a16="http://schemas.microsoft.com/office/drawing/2014/main" id="{4379685F-152C-4E4F-9199-E5EB9B964FC5}"/>
              </a:ext>
            </a:extLst>
          </p:cNvPr>
          <p:cNvPicPr>
            <a:picLocks noChangeAspect="1"/>
          </p:cNvPicPr>
          <p:nvPr/>
        </p:nvPicPr>
        <p:blipFill>
          <a:blip r:embed="rId3"/>
          <a:stretch>
            <a:fillRect/>
          </a:stretch>
        </p:blipFill>
        <p:spPr>
          <a:xfrm>
            <a:off x="397485" y="1629103"/>
            <a:ext cx="11397030" cy="2295320"/>
          </a:xfrm>
          <a:prstGeom prst="rect">
            <a:avLst/>
          </a:prstGeom>
        </p:spPr>
      </p:pic>
      <p:sp>
        <p:nvSpPr>
          <p:cNvPr id="7" name="TextBox 6">
            <a:extLst>
              <a:ext uri="{FF2B5EF4-FFF2-40B4-BE49-F238E27FC236}">
                <a16:creationId xmlns:a16="http://schemas.microsoft.com/office/drawing/2014/main" id="{A42DD5E4-B2F9-084D-A590-3F43F6811E79}"/>
              </a:ext>
            </a:extLst>
          </p:cNvPr>
          <p:cNvSpPr txBox="1"/>
          <p:nvPr/>
        </p:nvSpPr>
        <p:spPr>
          <a:xfrm>
            <a:off x="1147401" y="4465827"/>
            <a:ext cx="10138210" cy="1200329"/>
          </a:xfrm>
          <a:prstGeom prst="rect">
            <a:avLst/>
          </a:prstGeom>
          <a:noFill/>
        </p:spPr>
        <p:txBody>
          <a:bodyPr wrap="square" rtlCol="0">
            <a:spAutoFit/>
          </a:bodyPr>
          <a:lstStyle/>
          <a:p>
            <a:r>
              <a:rPr lang="en-US" dirty="0">
                <a:solidFill>
                  <a:srgbClr val="1C7DDB"/>
                </a:solidFill>
                <a:latin typeface="Times New Roman" panose="02020603050405020304" pitchFamily="18" charset="0"/>
                <a:cs typeface="Times New Roman" panose="02020603050405020304" pitchFamily="18" charset="0"/>
              </a:rPr>
              <a:t>The increase in payload mass for Launch Site CCAFS SLC 40 the higher the success rate for the Rocket. </a:t>
            </a:r>
          </a:p>
          <a:p>
            <a:r>
              <a:rPr lang="en-US" dirty="0">
                <a:solidFill>
                  <a:srgbClr val="1C7DDB"/>
                </a:solidFill>
                <a:latin typeface="Times New Roman" panose="02020603050405020304" pitchFamily="18" charset="0"/>
                <a:cs typeface="Times New Roman" panose="02020603050405020304" pitchFamily="18" charset="0"/>
              </a:rPr>
              <a:t>A clear pattern has not been found using this visualization to infer that the Launch Site is </a:t>
            </a:r>
            <a:r>
              <a:rPr lang="en-US" dirty="0" err="1">
                <a:solidFill>
                  <a:srgbClr val="1C7DDB"/>
                </a:solidFill>
                <a:latin typeface="Times New Roman" panose="02020603050405020304" pitchFamily="18" charset="0"/>
                <a:cs typeface="Times New Roman" panose="02020603050405020304" pitchFamily="18" charset="0"/>
              </a:rPr>
              <a:t>dependant</a:t>
            </a:r>
            <a:r>
              <a:rPr lang="en-US" dirty="0">
                <a:solidFill>
                  <a:srgbClr val="1C7DDB"/>
                </a:solidFill>
                <a:latin typeface="Times New Roman" panose="02020603050405020304" pitchFamily="18" charset="0"/>
                <a:cs typeface="Times New Roman" panose="02020603050405020304" pitchFamily="18" charset="0"/>
              </a:rPr>
              <a:t> on the  Pay Load Mass for a success launch. </a:t>
            </a:r>
          </a:p>
          <a:p>
            <a:endParaRPr lang="en-NG" dirty="0"/>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Success Rate vs. Orbit Type</a:t>
            </a:r>
            <a:endParaRPr lang="en-US" dirty="0">
              <a:solidFill>
                <a:srgbClr val="1C7DDB"/>
              </a:solidFill>
            </a:endParaRPr>
          </a:p>
        </p:txBody>
      </p:sp>
      <p:sp>
        <p:nvSpPr>
          <p:cNvPr id="7" name="TextBox 6">
            <a:extLst>
              <a:ext uri="{FF2B5EF4-FFF2-40B4-BE49-F238E27FC236}">
                <a16:creationId xmlns:a16="http://schemas.microsoft.com/office/drawing/2014/main" id="{3A7171A7-0AAD-9C49-9746-51EC5D53C546}"/>
              </a:ext>
            </a:extLst>
          </p:cNvPr>
          <p:cNvSpPr txBox="1"/>
          <p:nvPr/>
        </p:nvSpPr>
        <p:spPr>
          <a:xfrm>
            <a:off x="3395423" y="6180634"/>
            <a:ext cx="5264775" cy="646331"/>
          </a:xfrm>
          <a:prstGeom prst="rect">
            <a:avLst/>
          </a:prstGeom>
          <a:noFill/>
        </p:spPr>
        <p:txBody>
          <a:bodyPr wrap="none" rtlCol="0">
            <a:spAutoFit/>
          </a:bodyPr>
          <a:lstStyle/>
          <a:p>
            <a:r>
              <a:rPr lang="en-US" dirty="0">
                <a:solidFill>
                  <a:srgbClr val="1C7DDB"/>
                </a:solidFill>
              </a:rPr>
              <a:t>Orbit GEO,HEO,SSO,ES-L1 have the best Success Rates </a:t>
            </a:r>
          </a:p>
          <a:p>
            <a:endParaRPr lang="en-NG" dirty="0">
              <a:solidFill>
                <a:srgbClr val="1C7DDB"/>
              </a:solidFill>
            </a:endParaRPr>
          </a:p>
        </p:txBody>
      </p:sp>
      <p:pic>
        <p:nvPicPr>
          <p:cNvPr id="9" name="Picture 8">
            <a:extLst>
              <a:ext uri="{FF2B5EF4-FFF2-40B4-BE49-F238E27FC236}">
                <a16:creationId xmlns:a16="http://schemas.microsoft.com/office/drawing/2014/main" id="{EC7188A1-76BD-E54B-BA40-27172D843C21}"/>
              </a:ext>
            </a:extLst>
          </p:cNvPr>
          <p:cNvPicPr>
            <a:picLocks noChangeAspect="1"/>
          </p:cNvPicPr>
          <p:nvPr/>
        </p:nvPicPr>
        <p:blipFill>
          <a:blip r:embed="rId3"/>
          <a:stretch>
            <a:fillRect/>
          </a:stretch>
        </p:blipFill>
        <p:spPr>
          <a:xfrm>
            <a:off x="3335721" y="1418134"/>
            <a:ext cx="4762500" cy="47625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50000">
              <a:schemeClr val="accent1">
                <a:lumMod val="45000"/>
                <a:lumOff val="55000"/>
              </a:schemeClr>
            </a:gs>
            <a:gs pos="68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z="1800" smtClean="0">
                <a:latin typeface="Abadi MT Condensed Light" panose="020B0306030101010103" pitchFamily="34" charset="77"/>
              </a:rPr>
              <a:pPr/>
              <a:t>2</a:t>
            </a:fld>
            <a:endParaRPr lang="en-US" sz="1800" dirty="0">
              <a:latin typeface="Abadi MT Condensed Light" panose="020B0306030101010103" pitchFamily="34" charset="77"/>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rgbClr val="1C7DDB"/>
                </a:solidFill>
                <a:latin typeface="Abadi MT Condensed Light" panose="020B0306030101010103" pitchFamily="34" charset="77"/>
              </a:rPr>
              <a:t>Executive Summary</a:t>
            </a:r>
          </a:p>
          <a:p>
            <a:pPr>
              <a:lnSpc>
                <a:spcPct val="100000"/>
              </a:lnSpc>
              <a:spcBef>
                <a:spcPts val="1400"/>
              </a:spcBef>
            </a:pPr>
            <a:r>
              <a:rPr lang="en-US" sz="1800" dirty="0">
                <a:solidFill>
                  <a:srgbClr val="1C7DDB"/>
                </a:solidFill>
                <a:latin typeface="Abadi MT Condensed Light" panose="020B0306030101010103" pitchFamily="34" charset="77"/>
              </a:rPr>
              <a:t>Introduction</a:t>
            </a:r>
          </a:p>
          <a:p>
            <a:pPr>
              <a:lnSpc>
                <a:spcPct val="100000"/>
              </a:lnSpc>
              <a:spcBef>
                <a:spcPts val="1400"/>
              </a:spcBef>
            </a:pPr>
            <a:r>
              <a:rPr lang="en-US" sz="1800" dirty="0">
                <a:solidFill>
                  <a:srgbClr val="1C7DDB"/>
                </a:solidFill>
                <a:latin typeface="Abadi MT Condensed Light" panose="020B0306030101010103" pitchFamily="34" charset="77"/>
              </a:rPr>
              <a:t>Methodology</a:t>
            </a:r>
          </a:p>
          <a:p>
            <a:pPr>
              <a:lnSpc>
                <a:spcPct val="100000"/>
              </a:lnSpc>
              <a:spcBef>
                <a:spcPts val="1400"/>
              </a:spcBef>
            </a:pPr>
            <a:r>
              <a:rPr lang="en-US" sz="1800" dirty="0">
                <a:solidFill>
                  <a:srgbClr val="1C7DDB"/>
                </a:solidFill>
                <a:latin typeface="Abadi MT Condensed Light" panose="020B0306030101010103" pitchFamily="34" charset="77"/>
              </a:rPr>
              <a:t>Results</a:t>
            </a:r>
          </a:p>
          <a:p>
            <a:pPr>
              <a:lnSpc>
                <a:spcPct val="100000"/>
              </a:lnSpc>
              <a:spcBef>
                <a:spcPts val="1400"/>
              </a:spcBef>
            </a:pPr>
            <a:r>
              <a:rPr lang="en-US" sz="1800" dirty="0">
                <a:solidFill>
                  <a:srgbClr val="1C7DDB"/>
                </a:solidFill>
                <a:latin typeface="Abadi MT Condensed Light" panose="020B0306030101010103" pitchFamily="34" charset="77"/>
              </a:rPr>
              <a:t>Conclusion</a:t>
            </a:r>
          </a:p>
          <a:p>
            <a:pPr>
              <a:lnSpc>
                <a:spcPct val="100000"/>
              </a:lnSpc>
              <a:spcBef>
                <a:spcPts val="1400"/>
              </a:spcBef>
            </a:pPr>
            <a:r>
              <a:rPr lang="en-US" sz="1800" dirty="0">
                <a:solidFill>
                  <a:srgbClr val="1C7DDB"/>
                </a:solidFill>
                <a:latin typeface="Abadi MT Condensed Light" panose="020B0306030101010103" pitchFamily="34" charset="77"/>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530412"/>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dirty="0">
                <a:solidFill>
                  <a:srgbClr val="1C7DDB"/>
                </a:solidFill>
                <a:latin typeface="Abadi MT Condensed Light" panose="020B0306030101010103" pitchFamily="34" charset="77"/>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Flight Number vs. Orbit Type</a:t>
            </a:r>
            <a:endParaRPr lang="en-US" dirty="0">
              <a:solidFill>
                <a:srgbClr val="1C7DDB"/>
              </a:solidFill>
            </a:endParaRPr>
          </a:p>
        </p:txBody>
      </p:sp>
      <p:pic>
        <p:nvPicPr>
          <p:cNvPr id="6" name="Picture 5">
            <a:extLst>
              <a:ext uri="{FF2B5EF4-FFF2-40B4-BE49-F238E27FC236}">
                <a16:creationId xmlns:a16="http://schemas.microsoft.com/office/drawing/2014/main" id="{F243AE62-C2A7-D249-9048-EA0BBDE1E387}"/>
              </a:ext>
            </a:extLst>
          </p:cNvPr>
          <p:cNvPicPr>
            <a:picLocks noChangeAspect="1"/>
          </p:cNvPicPr>
          <p:nvPr/>
        </p:nvPicPr>
        <p:blipFill>
          <a:blip r:embed="rId3"/>
          <a:stretch>
            <a:fillRect/>
          </a:stretch>
        </p:blipFill>
        <p:spPr>
          <a:xfrm>
            <a:off x="770011" y="1611666"/>
            <a:ext cx="6052254" cy="4295148"/>
          </a:xfrm>
          <a:prstGeom prst="rect">
            <a:avLst/>
          </a:prstGeom>
        </p:spPr>
      </p:pic>
      <p:sp>
        <p:nvSpPr>
          <p:cNvPr id="7" name="TextBox 6">
            <a:extLst>
              <a:ext uri="{FF2B5EF4-FFF2-40B4-BE49-F238E27FC236}">
                <a16:creationId xmlns:a16="http://schemas.microsoft.com/office/drawing/2014/main" id="{8D97DAE7-D0A6-8F46-929B-8E0542D187CA}"/>
              </a:ext>
            </a:extLst>
          </p:cNvPr>
          <p:cNvSpPr txBox="1"/>
          <p:nvPr/>
        </p:nvSpPr>
        <p:spPr>
          <a:xfrm>
            <a:off x="6926317" y="1688165"/>
            <a:ext cx="4871339" cy="2031325"/>
          </a:xfrm>
          <a:prstGeom prst="rect">
            <a:avLst/>
          </a:prstGeom>
          <a:noFill/>
        </p:spPr>
        <p:txBody>
          <a:bodyPr wrap="square" rtlCol="0">
            <a:spAutoFit/>
          </a:bodyPr>
          <a:lstStyle/>
          <a:p>
            <a:r>
              <a:rPr lang="en-US" dirty="0">
                <a:solidFill>
                  <a:srgbClr val="1C7DDB"/>
                </a:solidFill>
              </a:rPr>
              <a:t>Observations indicate that in the LEO orbit the Success rate appears to relate to the number of flights</a:t>
            </a:r>
          </a:p>
          <a:p>
            <a:r>
              <a:rPr lang="en-US" dirty="0">
                <a:solidFill>
                  <a:srgbClr val="1C7DDB"/>
                </a:solidFill>
              </a:rPr>
              <a:t>Alternatively, there seems to be no clear relationship between flight number when in GTO orbit </a:t>
            </a:r>
          </a:p>
          <a:p>
            <a:endParaRPr lang="en-NG" dirty="0"/>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Payload vs. Orbit Type</a:t>
            </a:r>
            <a:endParaRPr lang="en-US" dirty="0">
              <a:solidFill>
                <a:srgbClr val="1C7DDB"/>
              </a:solidFill>
            </a:endParaRPr>
          </a:p>
        </p:txBody>
      </p:sp>
      <p:pic>
        <p:nvPicPr>
          <p:cNvPr id="6" name="Picture 5">
            <a:extLst>
              <a:ext uri="{FF2B5EF4-FFF2-40B4-BE49-F238E27FC236}">
                <a16:creationId xmlns:a16="http://schemas.microsoft.com/office/drawing/2014/main" id="{4E9764EF-4CCF-CD47-ACD0-47A532F651CD}"/>
              </a:ext>
            </a:extLst>
          </p:cNvPr>
          <p:cNvPicPr>
            <a:picLocks noChangeAspect="1"/>
          </p:cNvPicPr>
          <p:nvPr/>
        </p:nvPicPr>
        <p:blipFill>
          <a:blip r:embed="rId3"/>
          <a:stretch>
            <a:fillRect/>
          </a:stretch>
        </p:blipFill>
        <p:spPr>
          <a:xfrm>
            <a:off x="770011" y="1469990"/>
            <a:ext cx="6899603" cy="4756402"/>
          </a:xfrm>
          <a:prstGeom prst="rect">
            <a:avLst/>
          </a:prstGeom>
        </p:spPr>
      </p:pic>
      <p:sp>
        <p:nvSpPr>
          <p:cNvPr id="7" name="TextBox 6">
            <a:extLst>
              <a:ext uri="{FF2B5EF4-FFF2-40B4-BE49-F238E27FC236}">
                <a16:creationId xmlns:a16="http://schemas.microsoft.com/office/drawing/2014/main" id="{5429FF09-E643-6340-B3DB-AD3C46237A6A}"/>
              </a:ext>
            </a:extLst>
          </p:cNvPr>
          <p:cNvSpPr txBox="1"/>
          <p:nvPr/>
        </p:nvSpPr>
        <p:spPr>
          <a:xfrm>
            <a:off x="7830206" y="1469990"/>
            <a:ext cx="3591783" cy="1477328"/>
          </a:xfrm>
          <a:prstGeom prst="rect">
            <a:avLst/>
          </a:prstGeom>
          <a:noFill/>
        </p:spPr>
        <p:txBody>
          <a:bodyPr wrap="square" rtlCol="0">
            <a:spAutoFit/>
          </a:bodyPr>
          <a:lstStyle/>
          <a:p>
            <a:r>
              <a:rPr lang="en-US" dirty="0">
                <a:solidFill>
                  <a:srgbClr val="1C7DDB"/>
                </a:solidFill>
              </a:rPr>
              <a:t>Observation indicates Heavy payloads have a negative effect on GTO orbits and positive effect on GTO and Polar LEO (ISS) orbits. </a:t>
            </a:r>
          </a:p>
          <a:p>
            <a:endParaRPr lang="en-NG" dirty="0"/>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Launch Success Yearly Trend</a:t>
            </a:r>
          </a:p>
        </p:txBody>
      </p:sp>
      <p:pic>
        <p:nvPicPr>
          <p:cNvPr id="6" name="Picture 5">
            <a:extLst>
              <a:ext uri="{FF2B5EF4-FFF2-40B4-BE49-F238E27FC236}">
                <a16:creationId xmlns:a16="http://schemas.microsoft.com/office/drawing/2014/main" id="{72BCE26B-91CE-554C-B7FA-6EE885A0CCAF}"/>
              </a:ext>
            </a:extLst>
          </p:cNvPr>
          <p:cNvPicPr>
            <a:picLocks noChangeAspect="1"/>
          </p:cNvPicPr>
          <p:nvPr/>
        </p:nvPicPr>
        <p:blipFill>
          <a:blip r:embed="rId3"/>
          <a:stretch>
            <a:fillRect/>
          </a:stretch>
        </p:blipFill>
        <p:spPr>
          <a:xfrm>
            <a:off x="409339" y="1558520"/>
            <a:ext cx="6135780" cy="4467053"/>
          </a:xfrm>
          <a:prstGeom prst="rect">
            <a:avLst/>
          </a:prstGeom>
        </p:spPr>
      </p:pic>
      <p:sp>
        <p:nvSpPr>
          <p:cNvPr id="7" name="TextBox 6">
            <a:extLst>
              <a:ext uri="{FF2B5EF4-FFF2-40B4-BE49-F238E27FC236}">
                <a16:creationId xmlns:a16="http://schemas.microsoft.com/office/drawing/2014/main" id="{D6178B14-DE5D-BB4E-A938-ECAFEF4028F6}"/>
              </a:ext>
            </a:extLst>
          </p:cNvPr>
          <p:cNvSpPr txBox="1"/>
          <p:nvPr/>
        </p:nvSpPr>
        <p:spPr>
          <a:xfrm>
            <a:off x="6758153" y="1821278"/>
            <a:ext cx="4306090" cy="923330"/>
          </a:xfrm>
          <a:prstGeom prst="rect">
            <a:avLst/>
          </a:prstGeom>
          <a:noFill/>
        </p:spPr>
        <p:txBody>
          <a:bodyPr wrap="square" rtlCol="0">
            <a:spAutoFit/>
          </a:bodyPr>
          <a:lstStyle/>
          <a:p>
            <a:r>
              <a:rPr lang="en-US" dirty="0">
                <a:solidFill>
                  <a:srgbClr val="1C7DDB"/>
                </a:solidFill>
              </a:rPr>
              <a:t>Observations indicate that the success rate from 2013 kept increasing till 2020 </a:t>
            </a:r>
          </a:p>
          <a:p>
            <a:endParaRPr lang="en-NG" dirty="0"/>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latin typeface="Abadi MT Condensed Light" panose="020B0306030101010103" pitchFamily="34" charset="77"/>
              </a:rPr>
              <a:t>23</a:t>
            </a:fld>
            <a:endParaRPr lang="en-US">
              <a:latin typeface="Abadi MT Condensed Light" panose="020B0306030101010103" pitchFamily="34" charset="77"/>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MT Condensed Light" panose="020B0306030101010103" pitchFamily="34" charset="77"/>
              </a:rPr>
              <a:t>All Launch Site Names</a:t>
            </a:r>
          </a:p>
        </p:txBody>
      </p:sp>
      <p:pic>
        <p:nvPicPr>
          <p:cNvPr id="6" name="Picture 5">
            <a:extLst>
              <a:ext uri="{FF2B5EF4-FFF2-40B4-BE49-F238E27FC236}">
                <a16:creationId xmlns:a16="http://schemas.microsoft.com/office/drawing/2014/main" id="{DF9D4FC4-C666-1F49-80CD-794387BC349A}"/>
              </a:ext>
            </a:extLst>
          </p:cNvPr>
          <p:cNvPicPr>
            <a:picLocks noChangeAspect="1"/>
          </p:cNvPicPr>
          <p:nvPr/>
        </p:nvPicPr>
        <p:blipFill>
          <a:blip r:embed="rId3"/>
          <a:stretch>
            <a:fillRect/>
          </a:stretch>
        </p:blipFill>
        <p:spPr>
          <a:xfrm>
            <a:off x="3664149" y="1595439"/>
            <a:ext cx="4727324" cy="332390"/>
          </a:xfrm>
          <a:prstGeom prst="rect">
            <a:avLst/>
          </a:prstGeom>
        </p:spPr>
      </p:pic>
      <p:pic>
        <p:nvPicPr>
          <p:cNvPr id="8" name="Picture 7">
            <a:extLst>
              <a:ext uri="{FF2B5EF4-FFF2-40B4-BE49-F238E27FC236}">
                <a16:creationId xmlns:a16="http://schemas.microsoft.com/office/drawing/2014/main" id="{AE33CACE-D334-3A4B-A8E9-8EFCB4723742}"/>
              </a:ext>
            </a:extLst>
          </p:cNvPr>
          <p:cNvPicPr>
            <a:picLocks noChangeAspect="1"/>
          </p:cNvPicPr>
          <p:nvPr/>
        </p:nvPicPr>
        <p:blipFill>
          <a:blip r:embed="rId4"/>
          <a:stretch>
            <a:fillRect/>
          </a:stretch>
        </p:blipFill>
        <p:spPr>
          <a:xfrm>
            <a:off x="5162131" y="2007475"/>
            <a:ext cx="1731360" cy="1950519"/>
          </a:xfrm>
          <a:prstGeom prst="rect">
            <a:avLst/>
          </a:prstGeom>
        </p:spPr>
      </p:pic>
      <p:sp>
        <p:nvSpPr>
          <p:cNvPr id="9" name="TextBox 8">
            <a:extLst>
              <a:ext uri="{FF2B5EF4-FFF2-40B4-BE49-F238E27FC236}">
                <a16:creationId xmlns:a16="http://schemas.microsoft.com/office/drawing/2014/main" id="{7E877AE2-EADB-DC44-8A5A-10E7937D31DA}"/>
              </a:ext>
            </a:extLst>
          </p:cNvPr>
          <p:cNvSpPr txBox="1"/>
          <p:nvPr/>
        </p:nvSpPr>
        <p:spPr>
          <a:xfrm>
            <a:off x="2527738" y="4878616"/>
            <a:ext cx="7136524" cy="1200329"/>
          </a:xfrm>
          <a:prstGeom prst="rect">
            <a:avLst/>
          </a:prstGeom>
          <a:noFill/>
        </p:spPr>
        <p:txBody>
          <a:bodyPr wrap="square" rtlCol="0">
            <a:spAutoFit/>
          </a:bodyPr>
          <a:lstStyle/>
          <a:p>
            <a:pPr algn="ctr"/>
            <a:r>
              <a:rPr lang="en-US" b="1" dirty="0">
                <a:solidFill>
                  <a:srgbClr val="1C7DDB"/>
                </a:solidFill>
                <a:latin typeface="Abadi MT Condensed Light" panose="020B0306030101010103" pitchFamily="34" charset="77"/>
              </a:rPr>
              <a:t>QUERY EXPLAINATION </a:t>
            </a:r>
            <a:endParaRPr lang="en-US" dirty="0">
              <a:solidFill>
                <a:srgbClr val="1C7DDB"/>
              </a:solidFill>
              <a:latin typeface="Abadi MT Condensed Light" panose="020B0306030101010103" pitchFamily="34" charset="77"/>
            </a:endParaRPr>
          </a:p>
          <a:p>
            <a:pPr algn="ctr"/>
            <a:r>
              <a:rPr lang="en-US" dirty="0">
                <a:solidFill>
                  <a:srgbClr val="1C7DDB"/>
                </a:solidFill>
                <a:latin typeface="Abadi MT Condensed Light" panose="020B0306030101010103" pitchFamily="34" charset="77"/>
              </a:rPr>
              <a:t>Using the word </a:t>
            </a:r>
            <a:r>
              <a:rPr lang="en-US" b="1" i="1" dirty="0">
                <a:solidFill>
                  <a:srgbClr val="1C7DDB"/>
                </a:solidFill>
                <a:latin typeface="Abadi MT Condensed Light" panose="020B0306030101010103" pitchFamily="34" charset="77"/>
              </a:rPr>
              <a:t>DISTINCT </a:t>
            </a:r>
            <a:r>
              <a:rPr lang="en-US" dirty="0">
                <a:solidFill>
                  <a:srgbClr val="1C7DDB"/>
                </a:solidFill>
                <a:latin typeface="Abadi MT Condensed Light" panose="020B0306030101010103" pitchFamily="34" charset="77"/>
              </a:rPr>
              <a:t>in the query means that it will only show Unique values in the </a:t>
            </a:r>
            <a:r>
              <a:rPr lang="en-US" b="1" i="1" dirty="0" err="1">
                <a:solidFill>
                  <a:srgbClr val="1C7DDB"/>
                </a:solidFill>
                <a:latin typeface="Abadi MT Condensed Light" panose="020B0306030101010103" pitchFamily="34" charset="77"/>
              </a:rPr>
              <a:t>Launch_Site</a:t>
            </a:r>
            <a:r>
              <a:rPr lang="en-US" b="1" i="1" dirty="0">
                <a:solidFill>
                  <a:srgbClr val="1C7DDB"/>
                </a:solidFill>
                <a:latin typeface="Abadi MT Condensed Light" panose="020B0306030101010103" pitchFamily="34" charset="77"/>
              </a:rPr>
              <a:t> </a:t>
            </a:r>
            <a:r>
              <a:rPr lang="en-US" dirty="0">
                <a:solidFill>
                  <a:srgbClr val="1C7DDB"/>
                </a:solidFill>
                <a:latin typeface="Abadi MT Condensed Light" panose="020B0306030101010103" pitchFamily="34" charset="77"/>
              </a:rPr>
              <a:t>column from </a:t>
            </a:r>
            <a:r>
              <a:rPr lang="en-US" b="1" i="1" dirty="0">
                <a:solidFill>
                  <a:srgbClr val="1C7DDB"/>
                </a:solidFill>
                <a:latin typeface="Abadi MT Condensed Light" panose="020B0306030101010103" pitchFamily="34" charset="77"/>
              </a:rPr>
              <a:t>SPACEXDATASET </a:t>
            </a:r>
            <a:endParaRPr lang="en-US" dirty="0">
              <a:solidFill>
                <a:srgbClr val="1C7DDB"/>
              </a:solidFill>
              <a:latin typeface="Abadi MT Condensed Light" panose="020B0306030101010103" pitchFamily="34" charset="77"/>
            </a:endParaRPr>
          </a:p>
          <a:p>
            <a:pPr algn="ctr"/>
            <a:endParaRPr lang="en-NG" dirty="0">
              <a:solidFill>
                <a:srgbClr val="1C7DDB"/>
              </a:solidFill>
              <a:latin typeface="Abadi MT Condensed Light" panose="020B0306030101010103" pitchFamily="34" charset="77"/>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Launch Site Names Begin with 'CCA'</a:t>
            </a:r>
          </a:p>
        </p:txBody>
      </p:sp>
      <p:pic>
        <p:nvPicPr>
          <p:cNvPr id="6" name="Picture 5">
            <a:extLst>
              <a:ext uri="{FF2B5EF4-FFF2-40B4-BE49-F238E27FC236}">
                <a16:creationId xmlns:a16="http://schemas.microsoft.com/office/drawing/2014/main" id="{4CFC134F-6F3B-3643-8DC8-D56E04C32091}"/>
              </a:ext>
            </a:extLst>
          </p:cNvPr>
          <p:cNvPicPr>
            <a:picLocks noChangeAspect="1"/>
          </p:cNvPicPr>
          <p:nvPr/>
        </p:nvPicPr>
        <p:blipFill>
          <a:blip r:embed="rId3"/>
          <a:stretch>
            <a:fillRect/>
          </a:stretch>
        </p:blipFill>
        <p:spPr>
          <a:xfrm>
            <a:off x="1392610" y="1335908"/>
            <a:ext cx="9527638" cy="3528179"/>
          </a:xfrm>
          <a:prstGeom prst="rect">
            <a:avLst/>
          </a:prstGeom>
        </p:spPr>
      </p:pic>
      <p:sp>
        <p:nvSpPr>
          <p:cNvPr id="11" name="TextBox 10">
            <a:extLst>
              <a:ext uri="{FF2B5EF4-FFF2-40B4-BE49-F238E27FC236}">
                <a16:creationId xmlns:a16="http://schemas.microsoft.com/office/drawing/2014/main" id="{01CCCD8B-8698-1642-A2EF-0206FBAC153C}"/>
              </a:ext>
            </a:extLst>
          </p:cNvPr>
          <p:cNvSpPr txBox="1"/>
          <p:nvPr/>
        </p:nvSpPr>
        <p:spPr>
          <a:xfrm>
            <a:off x="1271752" y="4820434"/>
            <a:ext cx="9963455" cy="1477328"/>
          </a:xfrm>
          <a:prstGeom prst="rect">
            <a:avLst/>
          </a:prstGeom>
          <a:noFill/>
        </p:spPr>
        <p:txBody>
          <a:bodyPr wrap="square" rtlCol="0">
            <a:spAutoFit/>
          </a:bodyPr>
          <a:lstStyle/>
          <a:p>
            <a:pPr algn="ctr"/>
            <a:r>
              <a:rPr lang="en-US" b="1" dirty="0">
                <a:solidFill>
                  <a:srgbClr val="1C7DDB"/>
                </a:solidFill>
              </a:rPr>
              <a:t>QUERY EXPLAINATION </a:t>
            </a:r>
            <a:endParaRPr lang="en-US" dirty="0">
              <a:solidFill>
                <a:srgbClr val="1C7DDB"/>
              </a:solidFill>
            </a:endParaRPr>
          </a:p>
          <a:p>
            <a:pPr algn="ctr"/>
            <a:r>
              <a:rPr lang="en-US" dirty="0">
                <a:solidFill>
                  <a:srgbClr val="1C7DDB"/>
                </a:solidFill>
              </a:rPr>
              <a:t>Using the word </a:t>
            </a:r>
            <a:r>
              <a:rPr lang="en-US" b="1" i="1" dirty="0">
                <a:solidFill>
                  <a:srgbClr val="1C7DDB"/>
                </a:solidFill>
              </a:rPr>
              <a:t>LIMIT </a:t>
            </a:r>
            <a:r>
              <a:rPr lang="en-US" dirty="0">
                <a:solidFill>
                  <a:srgbClr val="1C7DDB"/>
                </a:solidFill>
              </a:rPr>
              <a:t>in the query means that it will only show 5 records from </a:t>
            </a:r>
            <a:r>
              <a:rPr lang="en-US" b="1" i="1" dirty="0">
                <a:solidFill>
                  <a:srgbClr val="1C7DDB"/>
                </a:solidFill>
              </a:rPr>
              <a:t>SPACEXDATASET </a:t>
            </a:r>
            <a:r>
              <a:rPr lang="en-US" dirty="0">
                <a:solidFill>
                  <a:srgbClr val="1C7DDB"/>
                </a:solidFill>
              </a:rPr>
              <a:t>and </a:t>
            </a:r>
            <a:r>
              <a:rPr lang="en-US" b="1" i="1" dirty="0">
                <a:solidFill>
                  <a:srgbClr val="1C7DDB"/>
                </a:solidFill>
              </a:rPr>
              <a:t>LIKE </a:t>
            </a:r>
            <a:r>
              <a:rPr lang="en-US" dirty="0">
                <a:solidFill>
                  <a:srgbClr val="1C7DDB"/>
                </a:solidFill>
              </a:rPr>
              <a:t>keyword has a wild card with the words </a:t>
            </a:r>
            <a:r>
              <a:rPr lang="en-US" b="1" i="1" dirty="0">
                <a:solidFill>
                  <a:srgbClr val="1C7DDB"/>
                </a:solidFill>
              </a:rPr>
              <a:t>‘CCA%’ </a:t>
            </a:r>
            <a:r>
              <a:rPr lang="en-US" dirty="0">
                <a:solidFill>
                  <a:srgbClr val="1C7DDB"/>
                </a:solidFill>
              </a:rPr>
              <a:t>the percentage in the end suggests that the </a:t>
            </a:r>
            <a:r>
              <a:rPr lang="en-US" dirty="0" err="1">
                <a:solidFill>
                  <a:srgbClr val="1C7DDB"/>
                </a:solidFill>
              </a:rPr>
              <a:t>Launch_Site</a:t>
            </a:r>
            <a:r>
              <a:rPr lang="en-US" dirty="0">
                <a:solidFill>
                  <a:srgbClr val="1C7DDB"/>
                </a:solidFill>
              </a:rPr>
              <a:t> name must start with CCA. </a:t>
            </a:r>
          </a:p>
          <a:p>
            <a:pPr algn="ctr"/>
            <a:endParaRPr lang="en-NG" dirty="0">
              <a:solidFill>
                <a:srgbClr val="1C7DDB"/>
              </a:solidFill>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Total Payload Mass</a:t>
            </a:r>
          </a:p>
        </p:txBody>
      </p:sp>
      <p:pic>
        <p:nvPicPr>
          <p:cNvPr id="6" name="Picture 5">
            <a:extLst>
              <a:ext uri="{FF2B5EF4-FFF2-40B4-BE49-F238E27FC236}">
                <a16:creationId xmlns:a16="http://schemas.microsoft.com/office/drawing/2014/main" id="{D712EEF9-0625-0F4B-B057-7820C45947AA}"/>
              </a:ext>
            </a:extLst>
          </p:cNvPr>
          <p:cNvPicPr>
            <a:picLocks noChangeAspect="1"/>
          </p:cNvPicPr>
          <p:nvPr/>
        </p:nvPicPr>
        <p:blipFill>
          <a:blip r:embed="rId3"/>
          <a:stretch>
            <a:fillRect/>
          </a:stretch>
        </p:blipFill>
        <p:spPr>
          <a:xfrm>
            <a:off x="1114367" y="1545021"/>
            <a:ext cx="9963266" cy="2795751"/>
          </a:xfrm>
          <a:prstGeom prst="rect">
            <a:avLst/>
          </a:prstGeom>
        </p:spPr>
      </p:pic>
      <p:sp>
        <p:nvSpPr>
          <p:cNvPr id="7" name="TextBox 6">
            <a:extLst>
              <a:ext uri="{FF2B5EF4-FFF2-40B4-BE49-F238E27FC236}">
                <a16:creationId xmlns:a16="http://schemas.microsoft.com/office/drawing/2014/main" id="{CCF4A084-F72B-F44F-98A1-953E14489CD7}"/>
              </a:ext>
            </a:extLst>
          </p:cNvPr>
          <p:cNvSpPr txBox="1"/>
          <p:nvPr/>
        </p:nvSpPr>
        <p:spPr>
          <a:xfrm>
            <a:off x="1638885" y="4825244"/>
            <a:ext cx="8777852" cy="1200329"/>
          </a:xfrm>
          <a:prstGeom prst="rect">
            <a:avLst/>
          </a:prstGeom>
          <a:noFill/>
        </p:spPr>
        <p:txBody>
          <a:bodyPr wrap="none" rtlCol="0">
            <a:spAutoFit/>
          </a:bodyPr>
          <a:lstStyle/>
          <a:p>
            <a:pPr algn="ctr"/>
            <a:r>
              <a:rPr lang="en-US" b="1" dirty="0">
                <a:solidFill>
                  <a:srgbClr val="1C7DDB"/>
                </a:solidFill>
              </a:rPr>
              <a:t>QUERY EXPLAINATION </a:t>
            </a:r>
            <a:endParaRPr lang="en-US" dirty="0">
              <a:solidFill>
                <a:srgbClr val="1C7DDB"/>
              </a:solidFill>
            </a:endParaRPr>
          </a:p>
          <a:p>
            <a:pPr algn="ctr"/>
            <a:r>
              <a:rPr lang="en-US" dirty="0">
                <a:solidFill>
                  <a:srgbClr val="1C7DDB"/>
                </a:solidFill>
              </a:rPr>
              <a:t>Using the function </a:t>
            </a:r>
            <a:r>
              <a:rPr lang="en-US" b="1" i="1" dirty="0">
                <a:solidFill>
                  <a:srgbClr val="1C7DDB"/>
                </a:solidFill>
              </a:rPr>
              <a:t>SUM </a:t>
            </a:r>
            <a:r>
              <a:rPr lang="en-US" dirty="0">
                <a:solidFill>
                  <a:srgbClr val="1C7DDB"/>
                </a:solidFill>
              </a:rPr>
              <a:t>summates the total in the column </a:t>
            </a:r>
            <a:r>
              <a:rPr lang="en-US" b="1" i="1" dirty="0">
                <a:solidFill>
                  <a:srgbClr val="1C7DDB"/>
                </a:solidFill>
              </a:rPr>
              <a:t>PAYLOAD_MASS_KG_ </a:t>
            </a:r>
            <a:endParaRPr lang="en-US" dirty="0">
              <a:solidFill>
                <a:srgbClr val="1C7DDB"/>
              </a:solidFill>
            </a:endParaRPr>
          </a:p>
          <a:p>
            <a:pPr algn="ctr"/>
            <a:r>
              <a:rPr lang="en-US" dirty="0">
                <a:solidFill>
                  <a:srgbClr val="1C7DDB"/>
                </a:solidFill>
              </a:rPr>
              <a:t>The </a:t>
            </a:r>
            <a:r>
              <a:rPr lang="en-US" b="1" i="1" dirty="0">
                <a:solidFill>
                  <a:srgbClr val="1C7DDB"/>
                </a:solidFill>
              </a:rPr>
              <a:t>WHERE </a:t>
            </a:r>
            <a:r>
              <a:rPr lang="en-US" dirty="0">
                <a:solidFill>
                  <a:srgbClr val="1C7DDB"/>
                </a:solidFill>
              </a:rPr>
              <a:t>clause filters the dataset to only perform calculations on </a:t>
            </a:r>
            <a:r>
              <a:rPr lang="en-US" b="1" i="1" dirty="0">
                <a:solidFill>
                  <a:srgbClr val="1C7DDB"/>
                </a:solidFill>
              </a:rPr>
              <a:t>Customer NASA (CRS) </a:t>
            </a:r>
            <a:endParaRPr lang="en-US" dirty="0">
              <a:solidFill>
                <a:srgbClr val="1C7DDB"/>
              </a:solidFill>
            </a:endParaRPr>
          </a:p>
          <a:p>
            <a:endParaRPr lang="en-NG" dirty="0">
              <a:solidFill>
                <a:srgbClr val="1C7DDB"/>
              </a:solidFill>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1C7DDB"/>
                </a:solidFill>
                <a:latin typeface="Abadi"/>
              </a:rPr>
              <a:t>Average Payload Mass by F9 v1.1</a:t>
            </a:r>
          </a:p>
        </p:txBody>
      </p:sp>
      <p:pic>
        <p:nvPicPr>
          <p:cNvPr id="6" name="Picture 5">
            <a:extLst>
              <a:ext uri="{FF2B5EF4-FFF2-40B4-BE49-F238E27FC236}">
                <a16:creationId xmlns:a16="http://schemas.microsoft.com/office/drawing/2014/main" id="{E6CFAA03-0263-A741-9DD6-EE15411068BF}"/>
              </a:ext>
            </a:extLst>
          </p:cNvPr>
          <p:cNvPicPr>
            <a:picLocks noChangeAspect="1"/>
          </p:cNvPicPr>
          <p:nvPr/>
        </p:nvPicPr>
        <p:blipFill>
          <a:blip r:embed="rId3"/>
          <a:stretch>
            <a:fillRect/>
          </a:stretch>
        </p:blipFill>
        <p:spPr>
          <a:xfrm>
            <a:off x="959917" y="1492469"/>
            <a:ext cx="10515600" cy="2806920"/>
          </a:xfrm>
          <a:prstGeom prst="rect">
            <a:avLst/>
          </a:prstGeom>
        </p:spPr>
      </p:pic>
      <p:sp>
        <p:nvSpPr>
          <p:cNvPr id="7" name="TextBox 6">
            <a:extLst>
              <a:ext uri="{FF2B5EF4-FFF2-40B4-BE49-F238E27FC236}">
                <a16:creationId xmlns:a16="http://schemas.microsoft.com/office/drawing/2014/main" id="{0603B650-780E-184C-A51C-8E3460946D9D}"/>
              </a:ext>
            </a:extLst>
          </p:cNvPr>
          <p:cNvSpPr txBox="1"/>
          <p:nvPr/>
        </p:nvSpPr>
        <p:spPr>
          <a:xfrm>
            <a:off x="1944414" y="4562316"/>
            <a:ext cx="9003106" cy="1200329"/>
          </a:xfrm>
          <a:prstGeom prst="rect">
            <a:avLst/>
          </a:prstGeom>
          <a:noFill/>
        </p:spPr>
        <p:txBody>
          <a:bodyPr wrap="none" rtlCol="0">
            <a:spAutoFit/>
          </a:bodyPr>
          <a:lstStyle/>
          <a:p>
            <a:pPr algn="ctr"/>
            <a:r>
              <a:rPr lang="en-US" b="1" dirty="0">
                <a:solidFill>
                  <a:srgbClr val="1C7DDB"/>
                </a:solidFill>
              </a:rPr>
              <a:t>QUERY EXPLAINATION </a:t>
            </a:r>
            <a:endParaRPr lang="en-US" dirty="0">
              <a:solidFill>
                <a:srgbClr val="1C7DDB"/>
              </a:solidFill>
            </a:endParaRPr>
          </a:p>
          <a:p>
            <a:pPr algn="ctr"/>
            <a:r>
              <a:rPr lang="en-US" dirty="0">
                <a:solidFill>
                  <a:srgbClr val="1C7DDB"/>
                </a:solidFill>
              </a:rPr>
              <a:t>Using the function </a:t>
            </a:r>
            <a:r>
              <a:rPr lang="en-US" b="1" i="1" dirty="0">
                <a:solidFill>
                  <a:srgbClr val="1C7DDB"/>
                </a:solidFill>
              </a:rPr>
              <a:t>AVG </a:t>
            </a:r>
            <a:r>
              <a:rPr lang="en-US" dirty="0">
                <a:solidFill>
                  <a:srgbClr val="1C7DDB"/>
                </a:solidFill>
              </a:rPr>
              <a:t>works out the average in the column </a:t>
            </a:r>
            <a:r>
              <a:rPr lang="en-US" b="1" i="1" dirty="0">
                <a:solidFill>
                  <a:srgbClr val="1C7DDB"/>
                </a:solidFill>
              </a:rPr>
              <a:t>PAYLOAD_MASS_KG_ </a:t>
            </a:r>
            <a:endParaRPr lang="en-US" dirty="0">
              <a:solidFill>
                <a:srgbClr val="1C7DDB"/>
              </a:solidFill>
            </a:endParaRPr>
          </a:p>
          <a:p>
            <a:pPr algn="ctr"/>
            <a:r>
              <a:rPr lang="en-US" dirty="0">
                <a:solidFill>
                  <a:srgbClr val="1C7DDB"/>
                </a:solidFill>
              </a:rPr>
              <a:t>The </a:t>
            </a:r>
            <a:r>
              <a:rPr lang="en-US" b="1" i="1" dirty="0">
                <a:solidFill>
                  <a:srgbClr val="1C7DDB"/>
                </a:solidFill>
              </a:rPr>
              <a:t>WHERE </a:t>
            </a:r>
            <a:r>
              <a:rPr lang="en-US" dirty="0">
                <a:solidFill>
                  <a:srgbClr val="1C7DDB"/>
                </a:solidFill>
              </a:rPr>
              <a:t>clause filters the dataset to only perform calculations on </a:t>
            </a:r>
            <a:r>
              <a:rPr lang="en-US" b="1" i="1" dirty="0" err="1">
                <a:solidFill>
                  <a:srgbClr val="1C7DDB"/>
                </a:solidFill>
              </a:rPr>
              <a:t>Booster_version</a:t>
            </a:r>
            <a:r>
              <a:rPr lang="en-US" b="1" i="1" dirty="0">
                <a:solidFill>
                  <a:srgbClr val="1C7DDB"/>
                </a:solidFill>
              </a:rPr>
              <a:t> F9 v1.1 </a:t>
            </a:r>
            <a:endParaRPr lang="en-US" dirty="0">
              <a:solidFill>
                <a:srgbClr val="1C7DDB"/>
              </a:solidFill>
            </a:endParaRPr>
          </a:p>
          <a:p>
            <a:endParaRPr lang="en-NG" dirty="0"/>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1C7DDB"/>
                </a:solidFill>
                <a:latin typeface="Abadi"/>
              </a:rPr>
              <a:t>First Successful Ground Landing Date</a:t>
            </a:r>
          </a:p>
        </p:txBody>
      </p:sp>
      <p:pic>
        <p:nvPicPr>
          <p:cNvPr id="6" name="Picture 5">
            <a:extLst>
              <a:ext uri="{FF2B5EF4-FFF2-40B4-BE49-F238E27FC236}">
                <a16:creationId xmlns:a16="http://schemas.microsoft.com/office/drawing/2014/main" id="{269C21B9-E265-404B-8446-354B81DBD6BE}"/>
              </a:ext>
            </a:extLst>
          </p:cNvPr>
          <p:cNvPicPr>
            <a:picLocks noChangeAspect="1"/>
          </p:cNvPicPr>
          <p:nvPr/>
        </p:nvPicPr>
        <p:blipFill>
          <a:blip r:embed="rId3"/>
          <a:stretch>
            <a:fillRect/>
          </a:stretch>
        </p:blipFill>
        <p:spPr>
          <a:xfrm>
            <a:off x="1281134" y="1521263"/>
            <a:ext cx="9629732" cy="2651344"/>
          </a:xfrm>
          <a:prstGeom prst="rect">
            <a:avLst/>
          </a:prstGeom>
        </p:spPr>
      </p:pic>
      <p:sp>
        <p:nvSpPr>
          <p:cNvPr id="7" name="TextBox 6">
            <a:extLst>
              <a:ext uri="{FF2B5EF4-FFF2-40B4-BE49-F238E27FC236}">
                <a16:creationId xmlns:a16="http://schemas.microsoft.com/office/drawing/2014/main" id="{EF08C60D-1EA1-F04B-AA1C-AAF1891FDAD0}"/>
              </a:ext>
            </a:extLst>
          </p:cNvPr>
          <p:cNvSpPr txBox="1"/>
          <p:nvPr/>
        </p:nvSpPr>
        <p:spPr>
          <a:xfrm>
            <a:off x="2070537" y="4606171"/>
            <a:ext cx="7702604" cy="1477328"/>
          </a:xfrm>
          <a:prstGeom prst="rect">
            <a:avLst/>
          </a:prstGeom>
          <a:noFill/>
        </p:spPr>
        <p:txBody>
          <a:bodyPr wrap="square" rtlCol="0">
            <a:spAutoFit/>
          </a:bodyPr>
          <a:lstStyle/>
          <a:p>
            <a:pPr algn="ctr"/>
            <a:r>
              <a:rPr lang="en-US" b="1" dirty="0">
                <a:solidFill>
                  <a:srgbClr val="1C7DDB"/>
                </a:solidFill>
              </a:rPr>
              <a:t>QUERY EXPLAINATION </a:t>
            </a:r>
            <a:endParaRPr lang="en-US" dirty="0">
              <a:solidFill>
                <a:srgbClr val="1C7DDB"/>
              </a:solidFill>
            </a:endParaRPr>
          </a:p>
          <a:p>
            <a:pPr algn="ctr"/>
            <a:r>
              <a:rPr lang="en-US" dirty="0">
                <a:solidFill>
                  <a:srgbClr val="1C7DDB"/>
                </a:solidFill>
              </a:rPr>
              <a:t>Using the function </a:t>
            </a:r>
            <a:r>
              <a:rPr lang="en-US" b="1" i="1" dirty="0">
                <a:solidFill>
                  <a:srgbClr val="1C7DDB"/>
                </a:solidFill>
              </a:rPr>
              <a:t>MIN </a:t>
            </a:r>
            <a:r>
              <a:rPr lang="en-US" dirty="0">
                <a:solidFill>
                  <a:srgbClr val="1C7DDB"/>
                </a:solidFill>
              </a:rPr>
              <a:t>works out the minimum date in the column </a:t>
            </a:r>
            <a:r>
              <a:rPr lang="en-US" b="1" i="1" dirty="0">
                <a:solidFill>
                  <a:srgbClr val="1C7DDB"/>
                </a:solidFill>
              </a:rPr>
              <a:t>Date </a:t>
            </a:r>
            <a:endParaRPr lang="en-US" dirty="0">
              <a:solidFill>
                <a:srgbClr val="1C7DDB"/>
              </a:solidFill>
            </a:endParaRPr>
          </a:p>
          <a:p>
            <a:pPr algn="ctr"/>
            <a:r>
              <a:rPr lang="en-US" dirty="0">
                <a:solidFill>
                  <a:srgbClr val="1C7DDB"/>
                </a:solidFill>
              </a:rPr>
              <a:t>The </a:t>
            </a:r>
            <a:r>
              <a:rPr lang="en-US" b="1" i="1" dirty="0">
                <a:solidFill>
                  <a:srgbClr val="1C7DDB"/>
                </a:solidFill>
              </a:rPr>
              <a:t>WHERE </a:t>
            </a:r>
            <a:r>
              <a:rPr lang="en-US" dirty="0">
                <a:solidFill>
                  <a:srgbClr val="1C7DDB"/>
                </a:solidFill>
              </a:rPr>
              <a:t>clause filters the dataset to only perform calculations on </a:t>
            </a:r>
            <a:r>
              <a:rPr lang="en-US" b="1" i="1" dirty="0" err="1">
                <a:solidFill>
                  <a:srgbClr val="1C7DDB"/>
                </a:solidFill>
              </a:rPr>
              <a:t>Landing__Outcome</a:t>
            </a:r>
            <a:r>
              <a:rPr lang="en-US" b="1" i="1" dirty="0">
                <a:solidFill>
                  <a:srgbClr val="1C7DDB"/>
                </a:solidFill>
              </a:rPr>
              <a:t> Success (drone ship) </a:t>
            </a:r>
            <a:endParaRPr lang="en-US" dirty="0">
              <a:solidFill>
                <a:srgbClr val="1C7DDB"/>
              </a:solidFill>
            </a:endParaRPr>
          </a:p>
          <a:p>
            <a:pPr algn="ctr"/>
            <a:endParaRPr lang="en-NG" dirty="0">
              <a:solidFill>
                <a:srgbClr val="1C7DDB"/>
              </a:solidFill>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latin typeface="Abadi MT Condensed Light" panose="020B0306030101010103" pitchFamily="34" charset="77"/>
              </a:rPr>
              <a:t>28</a:t>
            </a:fld>
            <a:endParaRPr lang="en-US">
              <a:latin typeface="Abadi MT Condensed Light" panose="020B0306030101010103" pitchFamily="34" charset="77"/>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1C7DDB"/>
                </a:solidFill>
                <a:latin typeface="Abadi MT Condensed Light" panose="020B0306030101010103" pitchFamily="34" charset="77"/>
              </a:rPr>
              <a:t>Successful Drone Ship Landing with Payload between 4000 and 6000</a:t>
            </a:r>
          </a:p>
        </p:txBody>
      </p:sp>
      <p:pic>
        <p:nvPicPr>
          <p:cNvPr id="3" name="Picture 2">
            <a:extLst>
              <a:ext uri="{FF2B5EF4-FFF2-40B4-BE49-F238E27FC236}">
                <a16:creationId xmlns:a16="http://schemas.microsoft.com/office/drawing/2014/main" id="{44E61529-2DD7-8547-B67D-31071A00A3B8}"/>
              </a:ext>
            </a:extLst>
          </p:cNvPr>
          <p:cNvPicPr>
            <a:picLocks noChangeAspect="1"/>
          </p:cNvPicPr>
          <p:nvPr/>
        </p:nvPicPr>
        <p:blipFill>
          <a:blip r:embed="rId3"/>
          <a:stretch>
            <a:fillRect/>
          </a:stretch>
        </p:blipFill>
        <p:spPr>
          <a:xfrm>
            <a:off x="1479663" y="1504239"/>
            <a:ext cx="9232674" cy="2500202"/>
          </a:xfrm>
          <a:prstGeom prst="rect">
            <a:avLst/>
          </a:prstGeom>
        </p:spPr>
      </p:pic>
      <p:sp>
        <p:nvSpPr>
          <p:cNvPr id="6" name="TextBox 5">
            <a:extLst>
              <a:ext uri="{FF2B5EF4-FFF2-40B4-BE49-F238E27FC236}">
                <a16:creationId xmlns:a16="http://schemas.microsoft.com/office/drawing/2014/main" id="{4A8CEB47-8E2A-4143-92F4-679ED4A17D2F}"/>
              </a:ext>
            </a:extLst>
          </p:cNvPr>
          <p:cNvSpPr txBox="1"/>
          <p:nvPr/>
        </p:nvSpPr>
        <p:spPr>
          <a:xfrm>
            <a:off x="2773580" y="4706993"/>
            <a:ext cx="6655607" cy="2031325"/>
          </a:xfrm>
          <a:prstGeom prst="rect">
            <a:avLst/>
          </a:prstGeom>
          <a:noFill/>
        </p:spPr>
        <p:txBody>
          <a:bodyPr wrap="square" rtlCol="0">
            <a:spAutoFit/>
          </a:bodyPr>
          <a:lstStyle/>
          <a:p>
            <a:pPr algn="ctr"/>
            <a:r>
              <a:rPr lang="en-US" dirty="0">
                <a:solidFill>
                  <a:srgbClr val="1C7DDB"/>
                </a:solidFill>
                <a:latin typeface="Abadi MT Condensed Light" panose="020B0306030101010103" pitchFamily="34" charset="77"/>
              </a:rPr>
              <a:t>QUERY EXPLAINATION </a:t>
            </a:r>
          </a:p>
          <a:p>
            <a:pPr algn="ctr"/>
            <a:r>
              <a:rPr lang="en-US" dirty="0">
                <a:solidFill>
                  <a:srgbClr val="1C7DDB"/>
                </a:solidFill>
                <a:latin typeface="Abadi MT Condensed Light" panose="020B0306030101010103" pitchFamily="34" charset="77"/>
              </a:rPr>
              <a:t>Selecting only </a:t>
            </a:r>
            <a:r>
              <a:rPr lang="en-US" dirty="0" err="1">
                <a:solidFill>
                  <a:srgbClr val="1C7DDB"/>
                </a:solidFill>
                <a:latin typeface="Abadi MT Condensed Light" panose="020B0306030101010103" pitchFamily="34" charset="77"/>
              </a:rPr>
              <a:t>Booster_Version</a:t>
            </a:r>
            <a:br>
              <a:rPr lang="en-US" dirty="0">
                <a:solidFill>
                  <a:srgbClr val="1C7DDB"/>
                </a:solidFill>
                <a:latin typeface="Abadi MT Condensed Light" panose="020B0306030101010103" pitchFamily="34" charset="77"/>
              </a:rPr>
            </a:br>
            <a:r>
              <a:rPr lang="en-US" dirty="0">
                <a:solidFill>
                  <a:srgbClr val="1C7DDB"/>
                </a:solidFill>
                <a:latin typeface="Abadi MT Condensed Light" panose="020B0306030101010103" pitchFamily="34" charset="77"/>
              </a:rPr>
              <a:t>The WHERE clause filters the dataset to </a:t>
            </a:r>
            <a:r>
              <a:rPr lang="en-US" dirty="0" err="1">
                <a:solidFill>
                  <a:srgbClr val="1C7DDB"/>
                </a:solidFill>
                <a:latin typeface="Abadi MT Condensed Light" panose="020B0306030101010103" pitchFamily="34" charset="77"/>
              </a:rPr>
              <a:t>Landing__Outcome</a:t>
            </a:r>
            <a:r>
              <a:rPr lang="en-US" dirty="0">
                <a:solidFill>
                  <a:srgbClr val="1C7DDB"/>
                </a:solidFill>
                <a:latin typeface="Abadi MT Condensed Light" panose="020B0306030101010103" pitchFamily="34" charset="77"/>
              </a:rPr>
              <a:t> = </a:t>
            </a:r>
          </a:p>
          <a:p>
            <a:pPr algn="ctr"/>
            <a:r>
              <a:rPr lang="en-US" dirty="0">
                <a:solidFill>
                  <a:srgbClr val="1C7DDB"/>
                </a:solidFill>
                <a:latin typeface="Abadi MT Condensed Light" panose="020B0306030101010103" pitchFamily="34" charset="77"/>
              </a:rPr>
              <a:t>Success (drone ship)</a:t>
            </a:r>
            <a:br>
              <a:rPr lang="en-US" dirty="0">
                <a:solidFill>
                  <a:srgbClr val="1C7DDB"/>
                </a:solidFill>
                <a:latin typeface="Abadi MT Condensed Light" panose="020B0306030101010103" pitchFamily="34" charset="77"/>
              </a:rPr>
            </a:br>
            <a:r>
              <a:rPr lang="en-US" dirty="0">
                <a:solidFill>
                  <a:srgbClr val="1C7DDB"/>
                </a:solidFill>
                <a:latin typeface="Abadi MT Condensed Light" panose="020B0306030101010103" pitchFamily="34" charset="77"/>
              </a:rPr>
              <a:t>The AND clause specifies additional filter conditions </a:t>
            </a:r>
          </a:p>
          <a:p>
            <a:pPr algn="ctr"/>
            <a:r>
              <a:rPr lang="en-US" dirty="0" err="1">
                <a:solidFill>
                  <a:srgbClr val="1C7DDB"/>
                </a:solidFill>
                <a:latin typeface="Abadi MT Condensed Light" panose="020B0306030101010103" pitchFamily="34" charset="77"/>
              </a:rPr>
              <a:t>Payload_MASS__KG</a:t>
            </a:r>
            <a:r>
              <a:rPr lang="en-US" dirty="0">
                <a:solidFill>
                  <a:srgbClr val="1C7DDB"/>
                </a:solidFill>
                <a:latin typeface="Abadi MT Condensed Light" panose="020B0306030101010103" pitchFamily="34" charset="77"/>
              </a:rPr>
              <a:t>_ &gt; 4000 AND </a:t>
            </a:r>
            <a:r>
              <a:rPr lang="en-US" dirty="0" err="1">
                <a:solidFill>
                  <a:srgbClr val="1C7DDB"/>
                </a:solidFill>
                <a:latin typeface="Abadi MT Condensed Light" panose="020B0306030101010103" pitchFamily="34" charset="77"/>
              </a:rPr>
              <a:t>Payload_MASS__KG</a:t>
            </a:r>
            <a:r>
              <a:rPr lang="en-US" dirty="0">
                <a:solidFill>
                  <a:srgbClr val="1C7DDB"/>
                </a:solidFill>
                <a:latin typeface="Abadi MT Condensed Light" panose="020B0306030101010103" pitchFamily="34" charset="77"/>
              </a:rPr>
              <a:t>_ &lt; 6000 </a:t>
            </a:r>
          </a:p>
          <a:p>
            <a:pPr algn="ctr"/>
            <a:endParaRPr lang="en-NG" dirty="0">
              <a:solidFill>
                <a:srgbClr val="1C7DDB"/>
              </a:solidFill>
              <a:latin typeface="Abadi MT Condensed Light" panose="020B0306030101010103" pitchFamily="34" charset="77"/>
            </a:endParaRPr>
          </a:p>
        </p:txBody>
      </p:sp>
      <p:sp>
        <p:nvSpPr>
          <p:cNvPr id="7" name="TextBox 6">
            <a:extLst>
              <a:ext uri="{FF2B5EF4-FFF2-40B4-BE49-F238E27FC236}">
                <a16:creationId xmlns:a16="http://schemas.microsoft.com/office/drawing/2014/main" id="{6EF78616-93D3-CE48-847B-B402390C4F63}"/>
              </a:ext>
            </a:extLst>
          </p:cNvPr>
          <p:cNvSpPr txBox="1"/>
          <p:nvPr/>
        </p:nvSpPr>
        <p:spPr>
          <a:xfrm>
            <a:off x="3279228" y="4214588"/>
            <a:ext cx="6243145" cy="400110"/>
          </a:xfrm>
          <a:prstGeom prst="rect">
            <a:avLst/>
          </a:prstGeom>
          <a:noFill/>
        </p:spPr>
        <p:txBody>
          <a:bodyPr wrap="square" rtlCol="0">
            <a:spAutoFit/>
          </a:bodyPr>
          <a:lstStyle/>
          <a:p>
            <a:r>
              <a:rPr lang="en-US" sz="1000" dirty="0">
                <a:solidFill>
                  <a:srgbClr val="1C7DDB"/>
                </a:solidFill>
                <a:latin typeface="Abadi MT Condensed Light" panose="020B0306030101010103" pitchFamily="34" charset="77"/>
              </a:rPr>
              <a:t>%</a:t>
            </a:r>
            <a:r>
              <a:rPr lang="en-US" sz="1000" dirty="0" err="1">
                <a:solidFill>
                  <a:srgbClr val="1C7DDB"/>
                </a:solidFill>
                <a:latin typeface="Abadi MT Condensed Light" panose="020B0306030101010103" pitchFamily="34" charset="77"/>
              </a:rPr>
              <a:t>sql</a:t>
            </a:r>
            <a:r>
              <a:rPr lang="en-US" sz="1000" dirty="0">
                <a:solidFill>
                  <a:srgbClr val="1C7DDB"/>
                </a:solidFill>
                <a:latin typeface="Abadi MT Condensed Light" panose="020B0306030101010103" pitchFamily="34" charset="77"/>
              </a:rPr>
              <a:t> SELECT </a:t>
            </a:r>
            <a:r>
              <a:rPr lang="en-US" sz="1000" dirty="0" err="1">
                <a:solidFill>
                  <a:srgbClr val="1C7DDB"/>
                </a:solidFill>
                <a:latin typeface="Abadi MT Condensed Light" panose="020B0306030101010103" pitchFamily="34" charset="77"/>
              </a:rPr>
              <a:t>booster_version</a:t>
            </a:r>
            <a:r>
              <a:rPr lang="en-US" sz="1000" dirty="0">
                <a:solidFill>
                  <a:srgbClr val="1C7DDB"/>
                </a:solidFill>
                <a:latin typeface="Abadi MT Condensed Light" panose="020B0306030101010103" pitchFamily="34" charset="77"/>
              </a:rPr>
              <a:t>  from SPACEXDATASET WHERE </a:t>
            </a:r>
            <a:r>
              <a:rPr lang="en-US" sz="1000" dirty="0" err="1">
                <a:solidFill>
                  <a:srgbClr val="1C7DDB"/>
                </a:solidFill>
                <a:latin typeface="Abadi MT Condensed Light" panose="020B0306030101010103" pitchFamily="34" charset="77"/>
              </a:rPr>
              <a:t>landing__outcome</a:t>
            </a:r>
            <a:r>
              <a:rPr lang="en-US" sz="1000" dirty="0">
                <a:solidFill>
                  <a:srgbClr val="1C7DDB"/>
                </a:solidFill>
                <a:latin typeface="Abadi MT Condensed Light" panose="020B0306030101010103" pitchFamily="34" charset="77"/>
              </a:rPr>
              <a:t>='Success (ground pad)' AND </a:t>
            </a:r>
            <a:r>
              <a:rPr lang="en-US" sz="1000" dirty="0" err="1">
                <a:solidFill>
                  <a:srgbClr val="1C7DDB"/>
                </a:solidFill>
                <a:latin typeface="Abadi MT Condensed Light" panose="020B0306030101010103" pitchFamily="34" charset="77"/>
              </a:rPr>
              <a:t>payload_mass__kg</a:t>
            </a:r>
            <a:r>
              <a:rPr lang="en-US" sz="1000" dirty="0">
                <a:solidFill>
                  <a:srgbClr val="1C7DDB"/>
                </a:solidFill>
                <a:latin typeface="Abadi MT Condensed Light" panose="020B0306030101010103" pitchFamily="34" charset="77"/>
              </a:rPr>
              <a:t>_ &gt; 4000 AND </a:t>
            </a:r>
            <a:r>
              <a:rPr lang="en-US" sz="1000" dirty="0" err="1">
                <a:solidFill>
                  <a:srgbClr val="1C7DDB"/>
                </a:solidFill>
                <a:latin typeface="Abadi MT Condensed Light" panose="020B0306030101010103" pitchFamily="34" charset="77"/>
              </a:rPr>
              <a:t>payload_mass__kg</a:t>
            </a:r>
            <a:r>
              <a:rPr lang="en-US" sz="1000" dirty="0">
                <a:solidFill>
                  <a:srgbClr val="1C7DDB"/>
                </a:solidFill>
                <a:latin typeface="Abadi MT Condensed Light" panose="020B0306030101010103" pitchFamily="34" charset="77"/>
              </a:rPr>
              <a:t>_ &lt; 6000</a:t>
            </a:r>
            <a:endParaRPr lang="en-NG" sz="1000" dirty="0">
              <a:solidFill>
                <a:srgbClr val="1C7DDB"/>
              </a:solidFill>
              <a:latin typeface="Abadi MT Condensed Light" panose="020B0306030101010103" pitchFamily="34" charset="77"/>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Total Number of Successful and Failure Mission Outcomes</a:t>
            </a:r>
          </a:p>
        </p:txBody>
      </p:sp>
      <p:pic>
        <p:nvPicPr>
          <p:cNvPr id="6" name="Picture 5">
            <a:extLst>
              <a:ext uri="{FF2B5EF4-FFF2-40B4-BE49-F238E27FC236}">
                <a16:creationId xmlns:a16="http://schemas.microsoft.com/office/drawing/2014/main" id="{E9F42A86-1868-0543-9F5A-B7CB134B9668}"/>
              </a:ext>
            </a:extLst>
          </p:cNvPr>
          <p:cNvPicPr>
            <a:picLocks noChangeAspect="1"/>
          </p:cNvPicPr>
          <p:nvPr/>
        </p:nvPicPr>
        <p:blipFill>
          <a:blip r:embed="rId3"/>
          <a:stretch>
            <a:fillRect/>
          </a:stretch>
        </p:blipFill>
        <p:spPr>
          <a:xfrm>
            <a:off x="2956214" y="1778736"/>
            <a:ext cx="2705100" cy="635000"/>
          </a:xfrm>
          <a:prstGeom prst="rect">
            <a:avLst/>
          </a:prstGeom>
        </p:spPr>
      </p:pic>
      <p:pic>
        <p:nvPicPr>
          <p:cNvPr id="8" name="Picture 7">
            <a:extLst>
              <a:ext uri="{FF2B5EF4-FFF2-40B4-BE49-F238E27FC236}">
                <a16:creationId xmlns:a16="http://schemas.microsoft.com/office/drawing/2014/main" id="{B2EC9102-6615-1F49-B05E-0E9998E0974D}"/>
              </a:ext>
            </a:extLst>
          </p:cNvPr>
          <p:cNvPicPr>
            <a:picLocks noChangeAspect="1"/>
          </p:cNvPicPr>
          <p:nvPr/>
        </p:nvPicPr>
        <p:blipFill>
          <a:blip r:embed="rId4"/>
          <a:stretch>
            <a:fillRect/>
          </a:stretch>
        </p:blipFill>
        <p:spPr>
          <a:xfrm>
            <a:off x="5543260" y="1804136"/>
            <a:ext cx="2425700" cy="609600"/>
          </a:xfrm>
          <a:prstGeom prst="rect">
            <a:avLst/>
          </a:prstGeom>
        </p:spPr>
      </p:pic>
      <p:sp>
        <p:nvSpPr>
          <p:cNvPr id="9" name="TextBox 8">
            <a:extLst>
              <a:ext uri="{FF2B5EF4-FFF2-40B4-BE49-F238E27FC236}">
                <a16:creationId xmlns:a16="http://schemas.microsoft.com/office/drawing/2014/main" id="{6A72D78A-4DD2-DC4F-B94F-0F83AA9E3F2A}"/>
              </a:ext>
            </a:extLst>
          </p:cNvPr>
          <p:cNvSpPr txBox="1"/>
          <p:nvPr/>
        </p:nvSpPr>
        <p:spPr>
          <a:xfrm>
            <a:off x="1290520" y="2587635"/>
            <a:ext cx="8741585" cy="1477328"/>
          </a:xfrm>
          <a:prstGeom prst="rect">
            <a:avLst/>
          </a:prstGeom>
          <a:noFill/>
        </p:spPr>
        <p:txBody>
          <a:bodyPr wrap="square" rtlCol="0">
            <a:spAutoFit/>
          </a:bodyPr>
          <a:lstStyle/>
          <a:p>
            <a:pPr algn="ctr"/>
            <a:r>
              <a:rPr lang="en-US" dirty="0">
                <a:solidFill>
                  <a:srgbClr val="1C7DDB"/>
                </a:solidFill>
              </a:rPr>
              <a:t>SELECT(SELECT Count(</a:t>
            </a:r>
            <a:r>
              <a:rPr lang="en-US" dirty="0" err="1">
                <a:solidFill>
                  <a:srgbClr val="1C7DDB"/>
                </a:solidFill>
              </a:rPr>
              <a:t>Mission_Outcome</a:t>
            </a:r>
            <a:r>
              <a:rPr lang="en-US" dirty="0">
                <a:solidFill>
                  <a:srgbClr val="1C7DDB"/>
                </a:solidFill>
              </a:rPr>
              <a:t>) from </a:t>
            </a:r>
            <a:r>
              <a:rPr lang="en-US" dirty="0" err="1">
                <a:solidFill>
                  <a:srgbClr val="1C7DDB"/>
                </a:solidFill>
              </a:rPr>
              <a:t>tblSpaceX</a:t>
            </a:r>
            <a:r>
              <a:rPr lang="en-US" dirty="0">
                <a:solidFill>
                  <a:srgbClr val="1C7DDB"/>
                </a:solidFill>
              </a:rPr>
              <a:t> where </a:t>
            </a:r>
            <a:r>
              <a:rPr lang="en-US" dirty="0" err="1">
                <a:solidFill>
                  <a:srgbClr val="1C7DDB"/>
                </a:solidFill>
              </a:rPr>
              <a:t>Mission_Outcome</a:t>
            </a:r>
            <a:r>
              <a:rPr lang="en-US" dirty="0">
                <a:solidFill>
                  <a:srgbClr val="1C7DDB"/>
                </a:solidFill>
              </a:rPr>
              <a:t> LIKE '%Success%’) as </a:t>
            </a:r>
            <a:r>
              <a:rPr lang="en-US" dirty="0" err="1">
                <a:solidFill>
                  <a:srgbClr val="1C7DDB"/>
                </a:solidFill>
              </a:rPr>
              <a:t>Successful_Mission_Outcomes</a:t>
            </a:r>
            <a:r>
              <a:rPr lang="en-US" dirty="0">
                <a:solidFill>
                  <a:srgbClr val="1C7DDB"/>
                </a:solidFill>
              </a:rPr>
              <a:t>,</a:t>
            </a:r>
            <a:br>
              <a:rPr lang="en-US" dirty="0">
                <a:solidFill>
                  <a:srgbClr val="1C7DDB"/>
                </a:solidFill>
              </a:rPr>
            </a:br>
            <a:r>
              <a:rPr lang="en-US" dirty="0">
                <a:solidFill>
                  <a:srgbClr val="1C7DDB"/>
                </a:solidFill>
              </a:rPr>
              <a:t>(SELECT Count(</a:t>
            </a:r>
            <a:r>
              <a:rPr lang="en-US" dirty="0" err="1">
                <a:solidFill>
                  <a:srgbClr val="1C7DDB"/>
                </a:solidFill>
              </a:rPr>
              <a:t>Mission_Outcome</a:t>
            </a:r>
            <a:r>
              <a:rPr lang="en-US" dirty="0">
                <a:solidFill>
                  <a:srgbClr val="1C7DDB"/>
                </a:solidFill>
              </a:rPr>
              <a:t>) from </a:t>
            </a:r>
            <a:r>
              <a:rPr lang="en-US" dirty="0" err="1">
                <a:solidFill>
                  <a:srgbClr val="1C7DDB"/>
                </a:solidFill>
              </a:rPr>
              <a:t>tblSpaceX</a:t>
            </a:r>
            <a:r>
              <a:rPr lang="en-US" dirty="0">
                <a:solidFill>
                  <a:srgbClr val="1C7DDB"/>
                </a:solidFill>
              </a:rPr>
              <a:t> where </a:t>
            </a:r>
            <a:r>
              <a:rPr lang="en-US" dirty="0" err="1">
                <a:solidFill>
                  <a:srgbClr val="1C7DDB"/>
                </a:solidFill>
              </a:rPr>
              <a:t>Mission_Outcome</a:t>
            </a:r>
            <a:br>
              <a:rPr lang="en-US" dirty="0">
                <a:solidFill>
                  <a:srgbClr val="1C7DDB"/>
                </a:solidFill>
              </a:rPr>
            </a:br>
            <a:r>
              <a:rPr lang="en-US" dirty="0">
                <a:solidFill>
                  <a:srgbClr val="1C7DDB"/>
                </a:solidFill>
              </a:rPr>
              <a:t>LIKE '%Failure%’) as </a:t>
            </a:r>
            <a:r>
              <a:rPr lang="en-US" dirty="0" err="1">
                <a:solidFill>
                  <a:srgbClr val="1C7DDB"/>
                </a:solidFill>
              </a:rPr>
              <a:t>Failure_Mission_Coutcomes</a:t>
            </a:r>
            <a:r>
              <a:rPr lang="en-US" dirty="0">
                <a:solidFill>
                  <a:srgbClr val="1C7DDB"/>
                </a:solidFill>
              </a:rPr>
              <a:t> </a:t>
            </a:r>
          </a:p>
          <a:p>
            <a:endParaRPr lang="en-NG" dirty="0">
              <a:solidFill>
                <a:srgbClr val="1C7DDB"/>
              </a:solidFill>
            </a:endParaRPr>
          </a:p>
        </p:txBody>
      </p:sp>
      <p:sp>
        <p:nvSpPr>
          <p:cNvPr id="10" name="TextBox 9">
            <a:extLst>
              <a:ext uri="{FF2B5EF4-FFF2-40B4-BE49-F238E27FC236}">
                <a16:creationId xmlns:a16="http://schemas.microsoft.com/office/drawing/2014/main" id="{856BB56F-7C6E-FA48-97CB-05F4F6141C28}"/>
              </a:ext>
            </a:extLst>
          </p:cNvPr>
          <p:cNvSpPr txBox="1"/>
          <p:nvPr/>
        </p:nvSpPr>
        <p:spPr>
          <a:xfrm>
            <a:off x="823990" y="4603801"/>
            <a:ext cx="9674643" cy="1200329"/>
          </a:xfrm>
          <a:prstGeom prst="rect">
            <a:avLst/>
          </a:prstGeom>
          <a:noFill/>
        </p:spPr>
        <p:txBody>
          <a:bodyPr wrap="square" rtlCol="0">
            <a:spAutoFit/>
          </a:bodyPr>
          <a:lstStyle/>
          <a:p>
            <a:pPr algn="ctr"/>
            <a:r>
              <a:rPr lang="en-US" b="1" dirty="0">
                <a:solidFill>
                  <a:srgbClr val="1C7DDB"/>
                </a:solidFill>
              </a:rPr>
              <a:t>QUERY EXPLAINATION </a:t>
            </a:r>
            <a:endParaRPr lang="en-US" dirty="0">
              <a:solidFill>
                <a:srgbClr val="1C7DDB"/>
              </a:solidFill>
            </a:endParaRPr>
          </a:p>
          <a:p>
            <a:pPr algn="ctr"/>
            <a:r>
              <a:rPr lang="en-US" dirty="0">
                <a:solidFill>
                  <a:srgbClr val="1C7DDB"/>
                </a:solidFill>
              </a:rPr>
              <a:t>a much harder query I must say, we used subqueries here to produce the results. The </a:t>
            </a:r>
            <a:r>
              <a:rPr lang="en-US" b="1" i="1" dirty="0">
                <a:solidFill>
                  <a:srgbClr val="1C7DDB"/>
                </a:solidFill>
              </a:rPr>
              <a:t>LIKE ‘%foo%’ </a:t>
            </a:r>
            <a:r>
              <a:rPr lang="en-US" dirty="0">
                <a:solidFill>
                  <a:srgbClr val="1C7DDB"/>
                </a:solidFill>
              </a:rPr>
              <a:t>wildcard shows that in the record the </a:t>
            </a:r>
            <a:r>
              <a:rPr lang="en-US" b="1" i="1" dirty="0">
                <a:solidFill>
                  <a:srgbClr val="1C7DDB"/>
                </a:solidFill>
              </a:rPr>
              <a:t>foo </a:t>
            </a:r>
            <a:r>
              <a:rPr lang="en-US" dirty="0">
                <a:solidFill>
                  <a:srgbClr val="1C7DDB"/>
                </a:solidFill>
              </a:rPr>
              <a:t>phrase is in any part of the string in the records for example. </a:t>
            </a:r>
          </a:p>
          <a:p>
            <a:pPr algn="ctr"/>
            <a:endParaRPr lang="en-NG" dirty="0">
              <a:solidFill>
                <a:srgbClr val="1C7DDB"/>
              </a:solidFill>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50000">
              <a:schemeClr val="accent1">
                <a:lumMod val="45000"/>
                <a:lumOff val="55000"/>
              </a:schemeClr>
            </a:gs>
            <a:gs pos="68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z="1800" smtClean="0">
                <a:latin typeface="Abadi MT Condensed Light" panose="020B0306030101010103" pitchFamily="34" charset="77"/>
              </a:rPr>
              <a:pPr>
                <a:spcAft>
                  <a:spcPts val="600"/>
                </a:spcAft>
              </a:pPr>
              <a:t>3</a:t>
            </a:fld>
            <a:endParaRPr lang="en-US" sz="1800" dirty="0">
              <a:latin typeface="Abadi MT Condensed Light" panose="020B0306030101010103" pitchFamily="34" charset="77"/>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53057"/>
            <a:ext cx="3988584" cy="16328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itchFamily="2" charset="2"/>
              <a:buChar char="q"/>
            </a:pPr>
            <a:r>
              <a:rPr lang="en-US" sz="1800" dirty="0">
                <a:solidFill>
                  <a:srgbClr val="1C7DDB"/>
                </a:solidFill>
                <a:latin typeface="Abadi MT Condensed Light" panose="020B0306030101010103" pitchFamily="34" charset="77"/>
              </a:rPr>
              <a:t>Summary of methodologies</a:t>
            </a:r>
          </a:p>
          <a:p>
            <a:r>
              <a:rPr lang="en-US" sz="1800" dirty="0">
                <a:solidFill>
                  <a:srgbClr val="1C7DDB"/>
                </a:solidFill>
                <a:latin typeface="Abadi MT Condensed Light" panose="020B0306030101010103" pitchFamily="34" charset="77"/>
              </a:rPr>
              <a:t>Data collection </a:t>
            </a:r>
          </a:p>
          <a:p>
            <a:r>
              <a:rPr lang="en-US" sz="1800" dirty="0">
                <a:solidFill>
                  <a:srgbClr val="1C7DDB"/>
                </a:solidFill>
                <a:latin typeface="Abadi MT Condensed Light" panose="020B0306030101010103" pitchFamily="34" charset="77"/>
              </a:rPr>
              <a:t>Data wrangling </a:t>
            </a:r>
          </a:p>
          <a:p>
            <a:r>
              <a:rPr lang="en-US" sz="1800" dirty="0">
                <a:solidFill>
                  <a:srgbClr val="1C7DDB"/>
                </a:solidFill>
                <a:latin typeface="Abadi MT Condensed Light" panose="020B0306030101010103" pitchFamily="34" charset="77"/>
              </a:rPr>
              <a:t>EDA with data visualization </a:t>
            </a:r>
          </a:p>
          <a:p>
            <a:r>
              <a:rPr lang="en-US" sz="1800" dirty="0">
                <a:solidFill>
                  <a:srgbClr val="1C7DDB"/>
                </a:solidFill>
                <a:latin typeface="Abadi MT Condensed Light" panose="020B0306030101010103" pitchFamily="34" charset="77"/>
              </a:rPr>
              <a:t>EDA with SQL </a:t>
            </a:r>
          </a:p>
          <a:p>
            <a:r>
              <a:rPr lang="en-US" sz="1800" dirty="0">
                <a:solidFill>
                  <a:srgbClr val="1C7DDB"/>
                </a:solidFill>
                <a:latin typeface="Abadi MT Condensed Light" panose="020B0306030101010103" pitchFamily="34" charset="77"/>
              </a:rPr>
              <a:t>Building an interactive map with Folium </a:t>
            </a:r>
          </a:p>
          <a:p>
            <a:r>
              <a:rPr lang="en-US" sz="1800" dirty="0">
                <a:solidFill>
                  <a:srgbClr val="1C7DDB"/>
                </a:solidFill>
                <a:latin typeface="Abadi MT Condensed Light" panose="020B0306030101010103" pitchFamily="34" charset="77"/>
              </a:rPr>
              <a:t>Building a Dashboard with </a:t>
            </a:r>
            <a:r>
              <a:rPr lang="en-US" sz="1800" dirty="0" err="1">
                <a:solidFill>
                  <a:srgbClr val="1C7DDB"/>
                </a:solidFill>
                <a:latin typeface="Abadi MT Condensed Light" panose="020B0306030101010103" pitchFamily="34" charset="77"/>
              </a:rPr>
              <a:t>Plotly</a:t>
            </a:r>
            <a:r>
              <a:rPr lang="en-US" sz="1800" dirty="0">
                <a:solidFill>
                  <a:srgbClr val="1C7DDB"/>
                </a:solidFill>
                <a:latin typeface="Abadi MT Condensed Light" panose="020B0306030101010103" pitchFamily="34" charset="77"/>
              </a:rPr>
              <a:t> Dash </a:t>
            </a:r>
          </a:p>
          <a:p>
            <a:r>
              <a:rPr lang="en-US" sz="1800" dirty="0">
                <a:solidFill>
                  <a:srgbClr val="1C7DDB"/>
                </a:solidFill>
                <a:latin typeface="Abadi MT Condensed Light" panose="020B0306030101010103" pitchFamily="34" charset="77"/>
              </a:rPr>
              <a:t>Predictive analysis (Classification) </a:t>
            </a:r>
          </a:p>
          <a:p>
            <a:pPr>
              <a:lnSpc>
                <a:spcPct val="100000"/>
              </a:lnSpc>
              <a:spcBef>
                <a:spcPts val="1400"/>
              </a:spcBef>
            </a:pPr>
            <a:endParaRPr lang="en-US" sz="1800" dirty="0">
              <a:solidFill>
                <a:srgbClr val="1C7DDB"/>
              </a:solidFill>
              <a:latin typeface="Abadi MT Condensed Light" panose="020B0306030101010103" pitchFamily="34" charset="77"/>
            </a:endParaRPr>
          </a:p>
          <a:p>
            <a:pPr>
              <a:lnSpc>
                <a:spcPct val="100000"/>
              </a:lnSpc>
              <a:spcBef>
                <a:spcPts val="1400"/>
              </a:spcBef>
              <a:buFont typeface="Wingdings" pitchFamily="2" charset="2"/>
              <a:buChar char="q"/>
            </a:pPr>
            <a:r>
              <a:rPr lang="en-US" sz="1800" dirty="0">
                <a:solidFill>
                  <a:srgbClr val="1C7DDB"/>
                </a:solidFill>
                <a:latin typeface="Abadi MT Condensed Light" panose="020B0306030101010103" pitchFamily="34" charset="77"/>
              </a:rPr>
              <a:t>Summary of all results</a:t>
            </a:r>
          </a:p>
          <a:p>
            <a:r>
              <a:rPr lang="en-US" sz="1800" dirty="0">
                <a:solidFill>
                  <a:srgbClr val="1C7DDB"/>
                </a:solidFill>
                <a:latin typeface="Abadi MT Condensed Light" panose="020B0306030101010103" pitchFamily="34" charset="77"/>
              </a:rPr>
              <a:t>Exploratory data analysis results </a:t>
            </a:r>
          </a:p>
          <a:p>
            <a:r>
              <a:rPr lang="en-US" sz="1800" dirty="0">
                <a:solidFill>
                  <a:srgbClr val="1C7DDB"/>
                </a:solidFill>
                <a:latin typeface="Abadi MT Condensed Light" panose="020B0306030101010103" pitchFamily="34" charset="77"/>
              </a:rPr>
              <a:t>Interactive analytics demo in screenshots </a:t>
            </a:r>
          </a:p>
          <a:p>
            <a:r>
              <a:rPr lang="en-US" sz="1800" dirty="0">
                <a:solidFill>
                  <a:srgbClr val="1C7DDB"/>
                </a:solidFill>
                <a:latin typeface="Abadi MT Condensed Light" panose="020B0306030101010103" pitchFamily="34" charset="77"/>
              </a:rPr>
              <a:t>Predictive analysis results </a:t>
            </a:r>
          </a:p>
          <a:p>
            <a:pPr>
              <a:lnSpc>
                <a:spcPct val="100000"/>
              </a:lnSpc>
              <a:spcBef>
                <a:spcPts val="1400"/>
              </a:spcBef>
            </a:pPr>
            <a:endParaRPr lang="en-US" sz="1800" dirty="0">
              <a:solidFill>
                <a:srgbClr val="1C7DDB"/>
              </a:solidFill>
              <a:latin typeface="Abadi MT Condensed Light" panose="020B0306030101010103" pitchFamily="34" charset="77"/>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dirty="0">
                <a:solidFill>
                  <a:srgbClr val="1C7DDB"/>
                </a:solidFill>
                <a:latin typeface="Abadi MT Condensed Light" panose="020B0306030101010103" pitchFamily="34" charset="77"/>
              </a:rPr>
              <a:t>Executive Summary</a:t>
            </a:r>
            <a:endParaRPr lang="en-US" sz="1800">
              <a:solidFill>
                <a:srgbClr val="1C7DDB"/>
              </a:solidFill>
              <a:latin typeface="Abadi MT Condensed Light" panose="020B0306030101010103" pitchFamily="34" charset="77"/>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Boosters Carried Maximum Payload</a:t>
            </a:r>
          </a:p>
        </p:txBody>
      </p:sp>
      <p:pic>
        <p:nvPicPr>
          <p:cNvPr id="6" name="Picture 5">
            <a:extLst>
              <a:ext uri="{FF2B5EF4-FFF2-40B4-BE49-F238E27FC236}">
                <a16:creationId xmlns:a16="http://schemas.microsoft.com/office/drawing/2014/main" id="{400498C8-5100-0348-9F2B-81B1A68F65F2}"/>
              </a:ext>
            </a:extLst>
          </p:cNvPr>
          <p:cNvPicPr>
            <a:picLocks noChangeAspect="1"/>
          </p:cNvPicPr>
          <p:nvPr/>
        </p:nvPicPr>
        <p:blipFill>
          <a:blip r:embed="rId3"/>
          <a:stretch>
            <a:fillRect/>
          </a:stretch>
        </p:blipFill>
        <p:spPr>
          <a:xfrm>
            <a:off x="1322721" y="1485088"/>
            <a:ext cx="9546558" cy="2961067"/>
          </a:xfrm>
          <a:prstGeom prst="rect">
            <a:avLst/>
          </a:prstGeom>
        </p:spPr>
      </p:pic>
      <p:sp>
        <p:nvSpPr>
          <p:cNvPr id="8" name="Rectangle 1">
            <a:extLst>
              <a:ext uri="{FF2B5EF4-FFF2-40B4-BE49-F238E27FC236}">
                <a16:creationId xmlns:a16="http://schemas.microsoft.com/office/drawing/2014/main" id="{3D4CCCF0-D479-E544-A1E9-903243A42F0A}"/>
              </a:ext>
            </a:extLst>
          </p:cNvPr>
          <p:cNvSpPr>
            <a:spLocks noChangeArrowheads="1"/>
          </p:cNvSpPr>
          <p:nvPr/>
        </p:nvSpPr>
        <p:spPr bwMode="auto">
          <a:xfrm>
            <a:off x="1254532" y="4552037"/>
            <a:ext cx="9546558"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NG" altLang="en-NG" b="1" dirty="0">
                <a:solidFill>
                  <a:srgbClr val="1C7DDB"/>
                </a:solidFill>
                <a:latin typeface="Calibri" panose="020F0502020204030204" pitchFamily="34" charset="0"/>
              </a:rPr>
              <a:t>QUERY EXPLAINATION </a:t>
            </a:r>
            <a:endParaRPr lang="en-NG" altLang="en-NG" dirty="0">
              <a:solidFill>
                <a:srgbClr val="1C7DDB"/>
              </a:solidFill>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NG" altLang="en-NG" b="0" i="0" u="none" strike="noStrike" cap="none" normalizeH="0" baseline="0" dirty="0">
                <a:ln>
                  <a:noFill/>
                </a:ln>
                <a:solidFill>
                  <a:srgbClr val="1C7DDB"/>
                </a:solidFill>
                <a:effectLst/>
                <a:latin typeface="Calibri" panose="020F0502020204030204" pitchFamily="34" charset="0"/>
              </a:rPr>
              <a:t>Using the word </a:t>
            </a:r>
            <a:r>
              <a:rPr kumimoji="0" lang="en-NG" altLang="en-NG" b="1" i="1" u="none" strike="noStrike" cap="none" normalizeH="0" baseline="0" dirty="0">
                <a:ln>
                  <a:noFill/>
                </a:ln>
                <a:solidFill>
                  <a:srgbClr val="1C7DDB"/>
                </a:solidFill>
                <a:effectLst/>
                <a:latin typeface="Calibri" panose="020F0502020204030204" pitchFamily="34" charset="0"/>
              </a:rPr>
              <a:t>DISTINCT </a:t>
            </a:r>
            <a:r>
              <a:rPr kumimoji="0" lang="en-NG" altLang="en-NG" b="0" i="0" u="none" strike="noStrike" cap="none" normalizeH="0" baseline="0" dirty="0">
                <a:ln>
                  <a:noFill/>
                </a:ln>
                <a:solidFill>
                  <a:srgbClr val="1C7DDB"/>
                </a:solidFill>
                <a:effectLst/>
                <a:latin typeface="Calibri" panose="020F0502020204030204" pitchFamily="34" charset="0"/>
              </a:rPr>
              <a:t>in the query means that it will only show Unique values in the </a:t>
            </a:r>
            <a:r>
              <a:rPr kumimoji="0" lang="en-NG" altLang="en-NG" b="1" i="1" u="none" strike="noStrike" cap="none" normalizeH="0" baseline="0" dirty="0">
                <a:ln>
                  <a:noFill/>
                </a:ln>
                <a:solidFill>
                  <a:srgbClr val="1C7DDB"/>
                </a:solidFill>
                <a:effectLst/>
                <a:latin typeface="Calibri" panose="020F0502020204030204" pitchFamily="34" charset="0"/>
              </a:rPr>
              <a:t>Booster_Version </a:t>
            </a:r>
            <a:r>
              <a:rPr kumimoji="0" lang="en-NG" altLang="en-NG" b="0" i="0" u="none" strike="noStrike" cap="none" normalizeH="0" baseline="0" dirty="0">
                <a:ln>
                  <a:noFill/>
                </a:ln>
                <a:solidFill>
                  <a:srgbClr val="1C7DDB"/>
                </a:solidFill>
                <a:effectLst/>
                <a:latin typeface="Calibri" panose="020F0502020204030204" pitchFamily="34" charset="0"/>
              </a:rPr>
              <a:t>column from </a:t>
            </a:r>
            <a:r>
              <a:rPr lang="en-NG" altLang="en-NG" b="1" i="1" dirty="0">
                <a:solidFill>
                  <a:srgbClr val="1C7DDB"/>
                </a:solidFill>
                <a:latin typeface="Calibri" panose="020F0502020204030204" pitchFamily="34" charset="0"/>
              </a:rPr>
              <a:t>SPACEXDATASET</a:t>
            </a:r>
            <a:br>
              <a:rPr kumimoji="0" lang="en-NG" altLang="en-NG" b="1" i="1" u="none" strike="noStrike" cap="none" normalizeH="0" baseline="0" dirty="0">
                <a:ln>
                  <a:noFill/>
                </a:ln>
                <a:solidFill>
                  <a:srgbClr val="1C7DDB"/>
                </a:solidFill>
                <a:effectLst/>
                <a:latin typeface="Calibri" panose="020F0502020204030204" pitchFamily="34" charset="0"/>
              </a:rPr>
            </a:br>
            <a:r>
              <a:rPr kumimoji="0" lang="en-NG" altLang="en-NG" b="1" i="1" u="none" strike="noStrike" cap="none" normalizeH="0" baseline="0" dirty="0">
                <a:ln>
                  <a:noFill/>
                </a:ln>
                <a:solidFill>
                  <a:srgbClr val="1C7DDB"/>
                </a:solidFill>
                <a:effectLst/>
                <a:latin typeface="Calibri" panose="020F0502020204030204" pitchFamily="34" charset="0"/>
              </a:rPr>
              <a:t>ORDER BY </a:t>
            </a:r>
            <a:r>
              <a:rPr kumimoji="0" lang="en-NG" altLang="en-NG" b="0" i="0" u="none" strike="noStrike" cap="none" normalizeH="0" baseline="0" dirty="0">
                <a:ln>
                  <a:noFill/>
                </a:ln>
                <a:solidFill>
                  <a:srgbClr val="1C7DDB"/>
                </a:solidFill>
                <a:effectLst/>
                <a:latin typeface="Calibri" panose="020F0502020204030204" pitchFamily="34" charset="0"/>
              </a:rPr>
              <a:t>puts the list in order set to a certain condition. </a:t>
            </a:r>
            <a:r>
              <a:rPr kumimoji="0" lang="en-NG" altLang="en-NG" b="1" i="1" u="none" strike="noStrike" cap="none" normalizeH="0" baseline="0" dirty="0">
                <a:ln>
                  <a:noFill/>
                </a:ln>
                <a:solidFill>
                  <a:srgbClr val="1C7DDB"/>
                </a:solidFill>
                <a:effectLst/>
                <a:latin typeface="Calibri" panose="020F0502020204030204" pitchFamily="34" charset="0"/>
              </a:rPr>
              <a:t>DESC </a:t>
            </a:r>
            <a:r>
              <a:rPr kumimoji="0" lang="en-NG" altLang="en-NG" b="0" i="0" u="none" strike="noStrike" cap="none" normalizeH="0" baseline="0" dirty="0">
                <a:ln>
                  <a:noFill/>
                </a:ln>
                <a:solidFill>
                  <a:srgbClr val="1C7DDB"/>
                </a:solidFill>
                <a:effectLst/>
                <a:latin typeface="Calibri" panose="020F0502020204030204" pitchFamily="34" charset="0"/>
              </a:rPr>
              <a:t>means its arranging the dataset into descending order </a:t>
            </a:r>
            <a:endParaRPr kumimoji="0" lang="en-NG" altLang="en-NG" b="0" i="0" u="none" strike="noStrike" cap="none" normalizeH="0" baseline="0" dirty="0">
              <a:ln>
                <a:noFill/>
              </a:ln>
              <a:solidFill>
                <a:srgbClr val="1C7DDB"/>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NG" altLang="en-NG" b="0" i="0" u="none" strike="noStrike" cap="none" normalizeH="0" baseline="0" dirty="0">
                <a:ln>
                  <a:noFill/>
                </a:ln>
                <a:solidFill>
                  <a:srgbClr val="1C7DDB"/>
                </a:solidFill>
                <a:effectLst/>
                <a:latin typeface="Arial" panose="020B0604020202020204" pitchFamily="34" charset="0"/>
              </a:rPr>
              <a:t>                                                                                                                                                                        </a:t>
            </a:r>
            <a:r>
              <a:rPr kumimoji="0" lang="en-NG" altLang="en-NG" sz="1800" b="0" i="0" u="none" strike="noStrike" cap="none" normalizeH="0" baseline="0" dirty="0">
                <a:ln>
                  <a:noFill/>
                </a:ln>
                <a:solidFill>
                  <a:srgbClr val="1C7DDB"/>
                </a:solidFill>
                <a:effectLst/>
                <a:latin typeface="Arial" panose="020B0604020202020204" pitchFamily="34" charset="0"/>
              </a:rPr>
              <a:t> </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63EDBBF5-935A-FF42-BDCB-E2E2974EBD25}"/>
              </a:ext>
            </a:extLst>
          </p:cNvPr>
          <p:cNvSpPr txBox="1"/>
          <p:nvPr/>
        </p:nvSpPr>
        <p:spPr>
          <a:xfrm>
            <a:off x="1215735" y="1507519"/>
            <a:ext cx="9911503" cy="1200329"/>
          </a:xfrm>
          <a:prstGeom prst="rect">
            <a:avLst/>
          </a:prstGeom>
          <a:noFill/>
        </p:spPr>
        <p:txBody>
          <a:bodyPr wrap="square" rtlCol="0">
            <a:spAutoFit/>
          </a:bodyPr>
          <a:lstStyle/>
          <a:p>
            <a:r>
              <a:rPr lang="en-US" dirty="0"/>
              <a:t>SELECT DATENAME(month, DATEADD(month, MONTH(CONVERT(date, Date, 105)), 0) - 1) AS Month, </a:t>
            </a:r>
            <a:r>
              <a:rPr lang="en-US" dirty="0" err="1"/>
              <a:t>Booster_Version</a:t>
            </a:r>
            <a:r>
              <a:rPr lang="en-US" dirty="0"/>
              <a:t>, </a:t>
            </a:r>
            <a:r>
              <a:rPr lang="en-US" dirty="0" err="1"/>
              <a:t>Launch_Site</a:t>
            </a:r>
            <a:r>
              <a:rPr lang="en-US" dirty="0"/>
              <a:t>, </a:t>
            </a:r>
            <a:r>
              <a:rPr lang="en-US" dirty="0" err="1"/>
              <a:t>Landing_Outcome</a:t>
            </a:r>
            <a:r>
              <a:rPr lang="en-US" dirty="0"/>
              <a:t> FROM SPACEXDATASET </a:t>
            </a:r>
          </a:p>
          <a:p>
            <a:r>
              <a:rPr lang="en-US" dirty="0"/>
              <a:t>WHERE (</a:t>
            </a:r>
            <a:r>
              <a:rPr lang="en-US" dirty="0" err="1"/>
              <a:t>Landing_Outcome</a:t>
            </a:r>
            <a:r>
              <a:rPr lang="en-US" dirty="0"/>
              <a:t> LIKE </a:t>
            </a:r>
            <a:r>
              <a:rPr lang="en-US" dirty="0" err="1"/>
              <a:t>N'%Success</a:t>
            </a:r>
            <a:r>
              <a:rPr lang="en-US" dirty="0"/>
              <a:t>%') AND (YEAR(CONVERT(date, Date, 105)) = ‘2015') </a:t>
            </a:r>
          </a:p>
          <a:p>
            <a:endParaRPr lang="en-NG" dirty="0"/>
          </a:p>
        </p:txBody>
      </p:sp>
      <p:sp>
        <p:nvSpPr>
          <p:cNvPr id="6" name="TextBox 5">
            <a:extLst>
              <a:ext uri="{FF2B5EF4-FFF2-40B4-BE49-F238E27FC236}">
                <a16:creationId xmlns:a16="http://schemas.microsoft.com/office/drawing/2014/main" id="{CCBB0568-697B-4342-85CF-035418DCF043}"/>
              </a:ext>
            </a:extLst>
          </p:cNvPr>
          <p:cNvSpPr txBox="1"/>
          <p:nvPr/>
        </p:nvSpPr>
        <p:spPr>
          <a:xfrm>
            <a:off x="1560031" y="4611817"/>
            <a:ext cx="9222910" cy="1477328"/>
          </a:xfrm>
          <a:prstGeom prst="rect">
            <a:avLst/>
          </a:prstGeom>
          <a:noFill/>
        </p:spPr>
        <p:txBody>
          <a:bodyPr wrap="square" rtlCol="0">
            <a:spAutoFit/>
          </a:bodyPr>
          <a:lstStyle/>
          <a:p>
            <a:pPr algn="ctr"/>
            <a:r>
              <a:rPr lang="en-US" b="1" dirty="0">
                <a:solidFill>
                  <a:srgbClr val="1C7DDB"/>
                </a:solidFill>
              </a:rPr>
              <a:t>QUERY EXPLAINATION </a:t>
            </a:r>
            <a:endParaRPr lang="en-US" dirty="0">
              <a:solidFill>
                <a:srgbClr val="1C7DDB"/>
              </a:solidFill>
            </a:endParaRPr>
          </a:p>
          <a:p>
            <a:r>
              <a:rPr lang="en-US" dirty="0">
                <a:solidFill>
                  <a:srgbClr val="1C7DDB"/>
                </a:solidFill>
              </a:rPr>
              <a:t>a much more complex query as I had my </a:t>
            </a:r>
            <a:r>
              <a:rPr lang="en-US" b="1" i="1" dirty="0">
                <a:solidFill>
                  <a:srgbClr val="1C7DDB"/>
                </a:solidFill>
              </a:rPr>
              <a:t>Date </a:t>
            </a:r>
            <a:r>
              <a:rPr lang="en-US" dirty="0">
                <a:solidFill>
                  <a:srgbClr val="1C7DDB"/>
                </a:solidFill>
              </a:rPr>
              <a:t>fields in SQL Server stored as </a:t>
            </a:r>
            <a:r>
              <a:rPr lang="en-US" b="1" i="1" dirty="0">
                <a:solidFill>
                  <a:srgbClr val="1C7DDB"/>
                </a:solidFill>
              </a:rPr>
              <a:t>NVARCHAR </a:t>
            </a:r>
            <a:r>
              <a:rPr lang="en-US" dirty="0">
                <a:solidFill>
                  <a:srgbClr val="1C7DDB"/>
                </a:solidFill>
              </a:rPr>
              <a:t>the </a:t>
            </a:r>
            <a:r>
              <a:rPr lang="en-US" b="1" i="1" dirty="0">
                <a:solidFill>
                  <a:srgbClr val="1C7DDB"/>
                </a:solidFill>
              </a:rPr>
              <a:t>MONTH </a:t>
            </a:r>
            <a:r>
              <a:rPr lang="en-US" dirty="0">
                <a:solidFill>
                  <a:srgbClr val="1C7DDB"/>
                </a:solidFill>
              </a:rPr>
              <a:t>function returns name month. The function </a:t>
            </a:r>
            <a:r>
              <a:rPr lang="en-US" b="1" i="1" dirty="0">
                <a:solidFill>
                  <a:srgbClr val="1C7DDB"/>
                </a:solidFill>
              </a:rPr>
              <a:t>CONVERT </a:t>
            </a:r>
            <a:r>
              <a:rPr lang="en-US" dirty="0">
                <a:solidFill>
                  <a:srgbClr val="1C7DDB"/>
                </a:solidFill>
              </a:rPr>
              <a:t>converts </a:t>
            </a:r>
            <a:r>
              <a:rPr lang="en-US" b="1" i="1" dirty="0">
                <a:solidFill>
                  <a:srgbClr val="1C7DDB"/>
                </a:solidFill>
              </a:rPr>
              <a:t>NVARCHAR </a:t>
            </a:r>
            <a:r>
              <a:rPr lang="en-US" dirty="0">
                <a:solidFill>
                  <a:srgbClr val="1C7DDB"/>
                </a:solidFill>
              </a:rPr>
              <a:t>to </a:t>
            </a:r>
            <a:r>
              <a:rPr lang="en-US" b="1" i="1" dirty="0">
                <a:solidFill>
                  <a:srgbClr val="1C7DDB"/>
                </a:solidFill>
              </a:rPr>
              <a:t>Date</a:t>
            </a:r>
            <a:r>
              <a:rPr lang="en-US" dirty="0">
                <a:solidFill>
                  <a:srgbClr val="1C7DDB"/>
                </a:solidFill>
              </a:rPr>
              <a:t>. </a:t>
            </a:r>
          </a:p>
          <a:p>
            <a:r>
              <a:rPr lang="en-US" b="1" i="1" dirty="0">
                <a:solidFill>
                  <a:srgbClr val="1C7DDB"/>
                </a:solidFill>
              </a:rPr>
              <a:t>WHERE </a:t>
            </a:r>
            <a:r>
              <a:rPr lang="en-US" dirty="0">
                <a:solidFill>
                  <a:srgbClr val="1C7DDB"/>
                </a:solidFill>
              </a:rPr>
              <a:t>clause filters </a:t>
            </a:r>
            <a:r>
              <a:rPr lang="en-US" b="1" i="1" dirty="0">
                <a:solidFill>
                  <a:srgbClr val="1C7DDB"/>
                </a:solidFill>
              </a:rPr>
              <a:t>Year </a:t>
            </a:r>
            <a:r>
              <a:rPr lang="en-US" dirty="0">
                <a:solidFill>
                  <a:srgbClr val="1C7DDB"/>
                </a:solidFill>
              </a:rPr>
              <a:t>to be 2015 </a:t>
            </a:r>
          </a:p>
          <a:p>
            <a:endParaRPr lang="en-NG" dirty="0">
              <a:solidFill>
                <a:srgbClr val="1C7DDB"/>
              </a:solidFill>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Rank Landing Outcomes Between 2010-06-04 and 2017-03-20</a:t>
            </a:r>
          </a:p>
        </p:txBody>
      </p:sp>
      <p:sp>
        <p:nvSpPr>
          <p:cNvPr id="2" name="TextBox 1">
            <a:extLst>
              <a:ext uri="{FF2B5EF4-FFF2-40B4-BE49-F238E27FC236}">
                <a16:creationId xmlns:a16="http://schemas.microsoft.com/office/drawing/2014/main" id="{2EB4C89F-62F6-8B4B-82B5-627D242E3820}"/>
              </a:ext>
            </a:extLst>
          </p:cNvPr>
          <p:cNvSpPr txBox="1"/>
          <p:nvPr/>
        </p:nvSpPr>
        <p:spPr>
          <a:xfrm>
            <a:off x="1880754" y="1433944"/>
            <a:ext cx="8946573" cy="646331"/>
          </a:xfrm>
          <a:prstGeom prst="rect">
            <a:avLst/>
          </a:prstGeom>
          <a:noFill/>
        </p:spPr>
        <p:txBody>
          <a:bodyPr wrap="square" rtlCol="0">
            <a:spAutoFit/>
          </a:bodyPr>
          <a:lstStyle/>
          <a:p>
            <a:r>
              <a:rPr lang="en-US" dirty="0">
                <a:solidFill>
                  <a:srgbClr val="1C7DDB"/>
                </a:solidFill>
              </a:rPr>
              <a:t>SELECT Count(</a:t>
            </a:r>
            <a:r>
              <a:rPr lang="en-US" dirty="0" err="1">
                <a:solidFill>
                  <a:srgbClr val="1C7DDB"/>
                </a:solidFill>
              </a:rPr>
              <a:t>landing__outcome</a:t>
            </a:r>
            <a:r>
              <a:rPr lang="en-US" dirty="0">
                <a:solidFill>
                  <a:srgbClr val="1C7DDB"/>
                </a:solidFill>
              </a:rPr>
              <a:t>) AS </a:t>
            </a:r>
            <a:r>
              <a:rPr lang="en-US" dirty="0" err="1">
                <a:solidFill>
                  <a:srgbClr val="1C7DDB"/>
                </a:solidFill>
              </a:rPr>
              <a:t>sl</a:t>
            </a:r>
            <a:r>
              <a:rPr lang="en-US" dirty="0">
                <a:solidFill>
                  <a:srgbClr val="1C7DDB"/>
                </a:solidFill>
              </a:rPr>
              <a:t> FROM SPACEXDATASET WHERE (</a:t>
            </a:r>
            <a:r>
              <a:rPr lang="en-US" dirty="0" err="1">
                <a:solidFill>
                  <a:srgbClr val="1C7DDB"/>
                </a:solidFill>
              </a:rPr>
              <a:t>landing__outcome</a:t>
            </a:r>
            <a:r>
              <a:rPr lang="en-US" dirty="0">
                <a:solidFill>
                  <a:srgbClr val="1C7DDB"/>
                </a:solidFill>
              </a:rPr>
              <a:t> LIKE '%Success%') AND (DATE &gt;'2010-06-04') AND (DATE &lt; '2017-03-20’)</a:t>
            </a:r>
            <a:endParaRPr lang="en-NG" dirty="0">
              <a:solidFill>
                <a:srgbClr val="1C7DDB"/>
              </a:solidFill>
            </a:endParaRPr>
          </a:p>
        </p:txBody>
      </p:sp>
      <p:pic>
        <p:nvPicPr>
          <p:cNvPr id="7" name="Picture 6">
            <a:extLst>
              <a:ext uri="{FF2B5EF4-FFF2-40B4-BE49-F238E27FC236}">
                <a16:creationId xmlns:a16="http://schemas.microsoft.com/office/drawing/2014/main" id="{06C0A990-604A-7041-937B-1B5A028D48B2}"/>
              </a:ext>
            </a:extLst>
          </p:cNvPr>
          <p:cNvPicPr>
            <a:picLocks noChangeAspect="1"/>
          </p:cNvPicPr>
          <p:nvPr/>
        </p:nvPicPr>
        <p:blipFill>
          <a:blip r:embed="rId3"/>
          <a:stretch>
            <a:fillRect/>
          </a:stretch>
        </p:blipFill>
        <p:spPr>
          <a:xfrm>
            <a:off x="3046845" y="2541154"/>
            <a:ext cx="5308600" cy="736600"/>
          </a:xfrm>
          <a:prstGeom prst="rect">
            <a:avLst/>
          </a:prstGeom>
        </p:spPr>
      </p:pic>
      <p:sp>
        <p:nvSpPr>
          <p:cNvPr id="8" name="TextBox 7">
            <a:extLst>
              <a:ext uri="{FF2B5EF4-FFF2-40B4-BE49-F238E27FC236}">
                <a16:creationId xmlns:a16="http://schemas.microsoft.com/office/drawing/2014/main" id="{3AEB89D2-CEC6-CC4E-9FF4-E7AFED5BA04F}"/>
              </a:ext>
            </a:extLst>
          </p:cNvPr>
          <p:cNvSpPr txBox="1"/>
          <p:nvPr/>
        </p:nvSpPr>
        <p:spPr>
          <a:xfrm>
            <a:off x="3015031" y="4271247"/>
            <a:ext cx="6025560" cy="1754326"/>
          </a:xfrm>
          <a:prstGeom prst="rect">
            <a:avLst/>
          </a:prstGeom>
          <a:noFill/>
        </p:spPr>
        <p:txBody>
          <a:bodyPr wrap="none" rtlCol="0">
            <a:spAutoFit/>
          </a:bodyPr>
          <a:lstStyle/>
          <a:p>
            <a:pPr algn="ctr"/>
            <a:r>
              <a:rPr lang="en-US" b="1" dirty="0">
                <a:solidFill>
                  <a:srgbClr val="1C7DDB"/>
                </a:solidFill>
              </a:rPr>
              <a:t>QUERY EXPLAINATION </a:t>
            </a:r>
            <a:endParaRPr lang="en-US" dirty="0">
              <a:solidFill>
                <a:srgbClr val="1C7DDB"/>
              </a:solidFill>
            </a:endParaRPr>
          </a:p>
          <a:p>
            <a:r>
              <a:rPr lang="en-US" dirty="0">
                <a:solidFill>
                  <a:srgbClr val="1C7DDB"/>
                </a:solidFill>
              </a:rPr>
              <a:t>Function </a:t>
            </a:r>
            <a:r>
              <a:rPr lang="en-US" b="1" i="1" dirty="0">
                <a:solidFill>
                  <a:srgbClr val="1C7DDB"/>
                </a:solidFill>
              </a:rPr>
              <a:t>COUNT </a:t>
            </a:r>
            <a:r>
              <a:rPr lang="en-US" dirty="0">
                <a:solidFill>
                  <a:srgbClr val="1C7DDB"/>
                </a:solidFill>
              </a:rPr>
              <a:t>counts records in column </a:t>
            </a:r>
            <a:r>
              <a:rPr lang="en-US" b="1" i="1" dirty="0">
                <a:solidFill>
                  <a:srgbClr val="1C7DDB"/>
                </a:solidFill>
              </a:rPr>
              <a:t>WHERE </a:t>
            </a:r>
            <a:r>
              <a:rPr lang="en-US" dirty="0">
                <a:solidFill>
                  <a:srgbClr val="1C7DDB"/>
                </a:solidFill>
              </a:rPr>
              <a:t>filters data </a:t>
            </a:r>
          </a:p>
          <a:p>
            <a:r>
              <a:rPr lang="en-US" b="1" i="1" dirty="0">
                <a:solidFill>
                  <a:srgbClr val="1C7DDB"/>
                </a:solidFill>
              </a:rPr>
              <a:t>LIKE (wildcard)</a:t>
            </a:r>
          </a:p>
          <a:p>
            <a:r>
              <a:rPr lang="en-US" b="1" i="1" dirty="0">
                <a:solidFill>
                  <a:srgbClr val="1C7DDB"/>
                </a:solidFill>
              </a:rPr>
              <a:t> AND (conditions) </a:t>
            </a:r>
          </a:p>
          <a:p>
            <a:r>
              <a:rPr lang="en-US" b="1" i="1" dirty="0">
                <a:solidFill>
                  <a:srgbClr val="1C7DDB"/>
                </a:solidFill>
              </a:rPr>
              <a:t>AND (condition </a:t>
            </a:r>
            <a:endParaRPr lang="en-US" dirty="0">
              <a:solidFill>
                <a:srgbClr val="1C7DDB"/>
              </a:solidFill>
            </a:endParaRPr>
          </a:p>
          <a:p>
            <a:endParaRPr lang="en-NG" dirty="0">
              <a:solidFill>
                <a:srgbClr val="1C7DDB"/>
              </a:solidFill>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All launch sites global map markers</a:t>
            </a:r>
          </a:p>
        </p:txBody>
      </p:sp>
      <p:pic>
        <p:nvPicPr>
          <p:cNvPr id="10" name="Picture 9">
            <a:extLst>
              <a:ext uri="{FF2B5EF4-FFF2-40B4-BE49-F238E27FC236}">
                <a16:creationId xmlns:a16="http://schemas.microsoft.com/office/drawing/2014/main" id="{52487809-D169-4341-A775-3F870028CB74}"/>
              </a:ext>
            </a:extLst>
          </p:cNvPr>
          <p:cNvPicPr>
            <a:picLocks noChangeAspect="1"/>
          </p:cNvPicPr>
          <p:nvPr/>
        </p:nvPicPr>
        <p:blipFill>
          <a:blip r:embed="rId3"/>
          <a:stretch>
            <a:fillRect/>
          </a:stretch>
        </p:blipFill>
        <p:spPr>
          <a:xfrm>
            <a:off x="2275609" y="1538166"/>
            <a:ext cx="7429499" cy="3781668"/>
          </a:xfrm>
          <a:prstGeom prst="rect">
            <a:avLst/>
          </a:prstGeom>
        </p:spPr>
      </p:pic>
      <p:sp>
        <p:nvSpPr>
          <p:cNvPr id="11" name="TextBox 10">
            <a:extLst>
              <a:ext uri="{FF2B5EF4-FFF2-40B4-BE49-F238E27FC236}">
                <a16:creationId xmlns:a16="http://schemas.microsoft.com/office/drawing/2014/main" id="{5D04B9A1-DFC3-8E48-93AE-68FF48881275}"/>
              </a:ext>
            </a:extLst>
          </p:cNvPr>
          <p:cNvSpPr txBox="1"/>
          <p:nvPr/>
        </p:nvSpPr>
        <p:spPr>
          <a:xfrm>
            <a:off x="2515824" y="5350102"/>
            <a:ext cx="7023974" cy="646331"/>
          </a:xfrm>
          <a:prstGeom prst="rect">
            <a:avLst/>
          </a:prstGeom>
          <a:noFill/>
        </p:spPr>
        <p:txBody>
          <a:bodyPr wrap="none" rtlCol="0">
            <a:spAutoFit/>
          </a:bodyPr>
          <a:lstStyle/>
          <a:p>
            <a:r>
              <a:rPr lang="en-NG" dirty="0">
                <a:solidFill>
                  <a:srgbClr val="1C7DDB"/>
                </a:solidFill>
              </a:rPr>
              <a:t>We can observe that the launch sites are in the United States of America.</a:t>
            </a:r>
          </a:p>
          <a:p>
            <a:r>
              <a:rPr lang="en-NG" dirty="0">
                <a:solidFill>
                  <a:srgbClr val="1C7DDB"/>
                </a:solidFill>
              </a:rPr>
              <a:t>California,Florida</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Color Labelled Markers</a:t>
            </a:r>
          </a:p>
        </p:txBody>
      </p:sp>
      <p:pic>
        <p:nvPicPr>
          <p:cNvPr id="7" name="Picture 6">
            <a:extLst>
              <a:ext uri="{FF2B5EF4-FFF2-40B4-BE49-F238E27FC236}">
                <a16:creationId xmlns:a16="http://schemas.microsoft.com/office/drawing/2014/main" id="{CE4089BF-15B0-B84C-A80D-59E09DB5E70A}"/>
              </a:ext>
            </a:extLst>
          </p:cNvPr>
          <p:cNvPicPr>
            <a:picLocks noChangeAspect="1"/>
          </p:cNvPicPr>
          <p:nvPr/>
        </p:nvPicPr>
        <p:blipFill>
          <a:blip r:embed="rId3"/>
          <a:stretch>
            <a:fillRect/>
          </a:stretch>
        </p:blipFill>
        <p:spPr>
          <a:xfrm>
            <a:off x="8522200" y="1709243"/>
            <a:ext cx="2743200" cy="2197812"/>
          </a:xfrm>
          <a:prstGeom prst="rect">
            <a:avLst/>
          </a:prstGeom>
        </p:spPr>
      </p:pic>
      <p:pic>
        <p:nvPicPr>
          <p:cNvPr id="10" name="Picture 9">
            <a:extLst>
              <a:ext uri="{FF2B5EF4-FFF2-40B4-BE49-F238E27FC236}">
                <a16:creationId xmlns:a16="http://schemas.microsoft.com/office/drawing/2014/main" id="{639233FF-3BDE-FE48-93AB-0B153AC8DA4E}"/>
              </a:ext>
            </a:extLst>
          </p:cNvPr>
          <p:cNvPicPr>
            <a:picLocks noChangeAspect="1"/>
          </p:cNvPicPr>
          <p:nvPr/>
        </p:nvPicPr>
        <p:blipFill>
          <a:blip r:embed="rId4"/>
          <a:stretch>
            <a:fillRect/>
          </a:stretch>
        </p:blipFill>
        <p:spPr>
          <a:xfrm>
            <a:off x="8535869" y="3907055"/>
            <a:ext cx="2715861" cy="2197811"/>
          </a:xfrm>
          <a:prstGeom prst="rect">
            <a:avLst/>
          </a:prstGeom>
        </p:spPr>
      </p:pic>
      <p:pic>
        <p:nvPicPr>
          <p:cNvPr id="12" name="Picture 11">
            <a:extLst>
              <a:ext uri="{FF2B5EF4-FFF2-40B4-BE49-F238E27FC236}">
                <a16:creationId xmlns:a16="http://schemas.microsoft.com/office/drawing/2014/main" id="{217EDADE-AC45-C548-86B7-F94F9E4FCB4A}"/>
              </a:ext>
            </a:extLst>
          </p:cNvPr>
          <p:cNvPicPr>
            <a:picLocks noChangeAspect="1"/>
          </p:cNvPicPr>
          <p:nvPr/>
        </p:nvPicPr>
        <p:blipFill>
          <a:blip r:embed="rId5"/>
          <a:stretch>
            <a:fillRect/>
          </a:stretch>
        </p:blipFill>
        <p:spPr>
          <a:xfrm>
            <a:off x="852054" y="1719634"/>
            <a:ext cx="3912373" cy="3070574"/>
          </a:xfrm>
          <a:prstGeom prst="rect">
            <a:avLst/>
          </a:prstGeom>
        </p:spPr>
      </p:pic>
      <p:sp>
        <p:nvSpPr>
          <p:cNvPr id="13" name="TextBox 12">
            <a:extLst>
              <a:ext uri="{FF2B5EF4-FFF2-40B4-BE49-F238E27FC236}">
                <a16:creationId xmlns:a16="http://schemas.microsoft.com/office/drawing/2014/main" id="{A5A605BD-9AA3-4043-BF98-FB2CE0E9E73C}"/>
              </a:ext>
            </a:extLst>
          </p:cNvPr>
          <p:cNvSpPr txBox="1"/>
          <p:nvPr/>
        </p:nvSpPr>
        <p:spPr>
          <a:xfrm>
            <a:off x="3205194" y="1339911"/>
            <a:ext cx="2293256" cy="369332"/>
          </a:xfrm>
          <a:prstGeom prst="rect">
            <a:avLst/>
          </a:prstGeom>
          <a:noFill/>
        </p:spPr>
        <p:txBody>
          <a:bodyPr wrap="none" rtlCol="0">
            <a:spAutoFit/>
          </a:bodyPr>
          <a:lstStyle/>
          <a:p>
            <a:r>
              <a:rPr lang="en-NG" dirty="0">
                <a:solidFill>
                  <a:srgbClr val="1C7DDB"/>
                </a:solidFill>
              </a:rPr>
              <a:t>California Launch Sites</a:t>
            </a:r>
          </a:p>
        </p:txBody>
      </p:sp>
      <p:sp>
        <p:nvSpPr>
          <p:cNvPr id="14" name="TextBox 13">
            <a:extLst>
              <a:ext uri="{FF2B5EF4-FFF2-40B4-BE49-F238E27FC236}">
                <a16:creationId xmlns:a16="http://schemas.microsoft.com/office/drawing/2014/main" id="{48AA1F04-435D-324D-8419-CFA1BC03F93B}"/>
              </a:ext>
            </a:extLst>
          </p:cNvPr>
          <p:cNvSpPr txBox="1"/>
          <p:nvPr/>
        </p:nvSpPr>
        <p:spPr>
          <a:xfrm>
            <a:off x="8714772" y="1342798"/>
            <a:ext cx="2046458" cy="369332"/>
          </a:xfrm>
          <a:prstGeom prst="rect">
            <a:avLst/>
          </a:prstGeom>
          <a:noFill/>
        </p:spPr>
        <p:txBody>
          <a:bodyPr wrap="none" rtlCol="0">
            <a:spAutoFit/>
          </a:bodyPr>
          <a:lstStyle/>
          <a:p>
            <a:r>
              <a:rPr lang="en-NG" dirty="0">
                <a:solidFill>
                  <a:srgbClr val="1C7DDB"/>
                </a:solidFill>
              </a:rPr>
              <a:t>Florida Launch Sites</a:t>
            </a:r>
          </a:p>
        </p:txBody>
      </p:sp>
      <p:pic>
        <p:nvPicPr>
          <p:cNvPr id="16" name="Picture 15">
            <a:extLst>
              <a:ext uri="{FF2B5EF4-FFF2-40B4-BE49-F238E27FC236}">
                <a16:creationId xmlns:a16="http://schemas.microsoft.com/office/drawing/2014/main" id="{11C1DED8-9801-B54A-B335-D4A30CE39187}"/>
              </a:ext>
            </a:extLst>
          </p:cNvPr>
          <p:cNvPicPr>
            <a:picLocks noChangeAspect="1"/>
          </p:cNvPicPr>
          <p:nvPr/>
        </p:nvPicPr>
        <p:blipFill>
          <a:blip r:embed="rId6"/>
          <a:stretch>
            <a:fillRect/>
          </a:stretch>
        </p:blipFill>
        <p:spPr>
          <a:xfrm>
            <a:off x="4778098" y="1709243"/>
            <a:ext cx="3634424" cy="3080965"/>
          </a:xfrm>
          <a:prstGeom prst="rect">
            <a:avLst/>
          </a:prstGeom>
        </p:spPr>
      </p:pic>
      <p:sp>
        <p:nvSpPr>
          <p:cNvPr id="18" name="TextBox 17">
            <a:extLst>
              <a:ext uri="{FF2B5EF4-FFF2-40B4-BE49-F238E27FC236}">
                <a16:creationId xmlns:a16="http://schemas.microsoft.com/office/drawing/2014/main" id="{4AFB5DD7-794D-1944-A2DE-87CF38B4AF7D}"/>
              </a:ext>
            </a:extLst>
          </p:cNvPr>
          <p:cNvSpPr txBox="1"/>
          <p:nvPr/>
        </p:nvSpPr>
        <p:spPr>
          <a:xfrm>
            <a:off x="1384188" y="5159540"/>
            <a:ext cx="7028334" cy="646331"/>
          </a:xfrm>
          <a:prstGeom prst="rect">
            <a:avLst/>
          </a:prstGeom>
          <a:noFill/>
        </p:spPr>
        <p:txBody>
          <a:bodyPr wrap="none" rtlCol="0">
            <a:spAutoFit/>
          </a:bodyPr>
          <a:lstStyle/>
          <a:p>
            <a:r>
              <a:rPr lang="en-US" i="1" dirty="0">
                <a:solidFill>
                  <a:srgbClr val="1C7DDB"/>
                </a:solidFill>
              </a:rPr>
              <a:t>Green Marker shows successful Launches and Red Marker shows Failures </a:t>
            </a:r>
            <a:endParaRPr lang="en-US" dirty="0">
              <a:solidFill>
                <a:srgbClr val="1C7DDB"/>
              </a:solidFill>
            </a:endParaRPr>
          </a:p>
          <a:p>
            <a:endParaRPr lang="en-NG" dirty="0">
              <a:solidFill>
                <a:srgbClr val="1C7DDB"/>
              </a:solidFill>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Determining Launch Site Distance using Haversine formula</a:t>
            </a:r>
          </a:p>
        </p:txBody>
      </p:sp>
      <p:pic>
        <p:nvPicPr>
          <p:cNvPr id="4" name="Picture 3">
            <a:extLst>
              <a:ext uri="{FF2B5EF4-FFF2-40B4-BE49-F238E27FC236}">
                <a16:creationId xmlns:a16="http://schemas.microsoft.com/office/drawing/2014/main" id="{9A2E6966-F5AD-924E-8100-D44E3E97633E}"/>
              </a:ext>
            </a:extLst>
          </p:cNvPr>
          <p:cNvPicPr>
            <a:picLocks noChangeAspect="1"/>
          </p:cNvPicPr>
          <p:nvPr/>
        </p:nvPicPr>
        <p:blipFill>
          <a:blip r:embed="rId3"/>
          <a:stretch>
            <a:fillRect/>
          </a:stretch>
        </p:blipFill>
        <p:spPr>
          <a:xfrm>
            <a:off x="7508577" y="1711773"/>
            <a:ext cx="3777034" cy="2104403"/>
          </a:xfrm>
          <a:prstGeom prst="rect">
            <a:avLst/>
          </a:prstGeom>
        </p:spPr>
      </p:pic>
      <p:sp>
        <p:nvSpPr>
          <p:cNvPr id="6" name="TextBox 5">
            <a:extLst>
              <a:ext uri="{FF2B5EF4-FFF2-40B4-BE49-F238E27FC236}">
                <a16:creationId xmlns:a16="http://schemas.microsoft.com/office/drawing/2014/main" id="{E44B4488-1C17-8C46-9D6A-C7CC30FDB698}"/>
              </a:ext>
            </a:extLst>
          </p:cNvPr>
          <p:cNvSpPr txBox="1"/>
          <p:nvPr/>
        </p:nvSpPr>
        <p:spPr>
          <a:xfrm>
            <a:off x="7508577" y="1342441"/>
            <a:ext cx="2149050" cy="369332"/>
          </a:xfrm>
          <a:prstGeom prst="rect">
            <a:avLst/>
          </a:prstGeom>
          <a:noFill/>
        </p:spPr>
        <p:txBody>
          <a:bodyPr wrap="none" rtlCol="0">
            <a:spAutoFit/>
          </a:bodyPr>
          <a:lstStyle/>
          <a:p>
            <a:r>
              <a:rPr lang="en-NG" dirty="0">
                <a:solidFill>
                  <a:srgbClr val="1C7DDB"/>
                </a:solidFill>
              </a:rPr>
              <a:t>Distance to the coast</a:t>
            </a:r>
          </a:p>
        </p:txBody>
      </p:sp>
      <p:sp>
        <p:nvSpPr>
          <p:cNvPr id="7" name="TextBox 6">
            <a:extLst>
              <a:ext uri="{FF2B5EF4-FFF2-40B4-BE49-F238E27FC236}">
                <a16:creationId xmlns:a16="http://schemas.microsoft.com/office/drawing/2014/main" id="{FDA96C7F-B2C1-BE49-AE4E-A91173B27C06}"/>
              </a:ext>
            </a:extLst>
          </p:cNvPr>
          <p:cNvSpPr txBox="1"/>
          <p:nvPr/>
        </p:nvSpPr>
        <p:spPr>
          <a:xfrm>
            <a:off x="7508577" y="3918068"/>
            <a:ext cx="461090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Are launch sites in close proximity to railways?	No</a:t>
            </a:r>
          </a:p>
          <a:p>
            <a:pPr marL="285750" indent="-285750">
              <a:buFont typeface="Arial" panose="020B0604020202020204" pitchFamily="34" charset="0"/>
              <a:buChar char="•"/>
            </a:pPr>
            <a:r>
              <a:rPr lang="en-US" dirty="0"/>
              <a:t>Are launch sites in close proximity to highways?	No</a:t>
            </a:r>
          </a:p>
          <a:p>
            <a:pPr marL="285750" indent="-285750">
              <a:buFont typeface="Arial" panose="020B0604020202020204" pitchFamily="34" charset="0"/>
              <a:buChar char="•"/>
            </a:pPr>
            <a:r>
              <a:rPr lang="en-US" dirty="0"/>
              <a:t>Are launch sites in close proximity to coastline?	Yes</a:t>
            </a:r>
          </a:p>
          <a:p>
            <a:pPr marL="285750" indent="-285750">
              <a:buFont typeface="Arial" panose="020B0604020202020204" pitchFamily="34" charset="0"/>
              <a:buChar char="•"/>
            </a:pPr>
            <a:r>
              <a:rPr lang="en-US" dirty="0"/>
              <a:t>Do launch sites keep certain distance away from cities?	Yes</a:t>
            </a:r>
            <a:endParaRPr lang="en-NG" dirty="0"/>
          </a:p>
        </p:txBody>
      </p:sp>
      <p:pic>
        <p:nvPicPr>
          <p:cNvPr id="10" name="Picture 9">
            <a:extLst>
              <a:ext uri="{FF2B5EF4-FFF2-40B4-BE49-F238E27FC236}">
                <a16:creationId xmlns:a16="http://schemas.microsoft.com/office/drawing/2014/main" id="{BE03A945-8F42-4B43-8464-8254032E2377}"/>
              </a:ext>
            </a:extLst>
          </p:cNvPr>
          <p:cNvPicPr>
            <a:picLocks noChangeAspect="1"/>
          </p:cNvPicPr>
          <p:nvPr/>
        </p:nvPicPr>
        <p:blipFill>
          <a:blip r:embed="rId4"/>
          <a:stretch>
            <a:fillRect/>
          </a:stretch>
        </p:blipFill>
        <p:spPr>
          <a:xfrm>
            <a:off x="4548217" y="1711773"/>
            <a:ext cx="2664752" cy="2104403"/>
          </a:xfrm>
          <a:prstGeom prst="rect">
            <a:avLst/>
          </a:prstGeom>
        </p:spPr>
      </p:pic>
      <p:sp>
        <p:nvSpPr>
          <p:cNvPr id="11" name="TextBox 10">
            <a:extLst>
              <a:ext uri="{FF2B5EF4-FFF2-40B4-BE49-F238E27FC236}">
                <a16:creationId xmlns:a16="http://schemas.microsoft.com/office/drawing/2014/main" id="{23E9EC49-0C84-EF49-900B-742C41EADC1C}"/>
              </a:ext>
            </a:extLst>
          </p:cNvPr>
          <p:cNvSpPr txBox="1"/>
          <p:nvPr/>
        </p:nvSpPr>
        <p:spPr>
          <a:xfrm>
            <a:off x="4357778" y="1336432"/>
            <a:ext cx="3150799" cy="369332"/>
          </a:xfrm>
          <a:prstGeom prst="rect">
            <a:avLst/>
          </a:prstGeom>
          <a:noFill/>
        </p:spPr>
        <p:txBody>
          <a:bodyPr wrap="none" rtlCol="0">
            <a:spAutoFit/>
          </a:bodyPr>
          <a:lstStyle/>
          <a:p>
            <a:r>
              <a:rPr lang="en-NG" dirty="0">
                <a:solidFill>
                  <a:srgbClr val="1C7DDB"/>
                </a:solidFill>
              </a:rPr>
              <a:t>Distance to the closest Highway</a:t>
            </a:r>
          </a:p>
        </p:txBody>
      </p:sp>
      <p:pic>
        <p:nvPicPr>
          <p:cNvPr id="13" name="Picture 12">
            <a:extLst>
              <a:ext uri="{FF2B5EF4-FFF2-40B4-BE49-F238E27FC236}">
                <a16:creationId xmlns:a16="http://schemas.microsoft.com/office/drawing/2014/main" id="{62B70B32-24C2-684A-ACFA-6236A9A83448}"/>
              </a:ext>
            </a:extLst>
          </p:cNvPr>
          <p:cNvPicPr>
            <a:picLocks noChangeAspect="1"/>
          </p:cNvPicPr>
          <p:nvPr/>
        </p:nvPicPr>
        <p:blipFill>
          <a:blip r:embed="rId5"/>
          <a:stretch>
            <a:fillRect/>
          </a:stretch>
        </p:blipFill>
        <p:spPr>
          <a:xfrm>
            <a:off x="906390" y="1705764"/>
            <a:ext cx="3494024" cy="2104403"/>
          </a:xfrm>
          <a:prstGeom prst="rect">
            <a:avLst/>
          </a:prstGeom>
        </p:spPr>
      </p:pic>
      <p:sp>
        <p:nvSpPr>
          <p:cNvPr id="14" name="TextBox 13">
            <a:extLst>
              <a:ext uri="{FF2B5EF4-FFF2-40B4-BE49-F238E27FC236}">
                <a16:creationId xmlns:a16="http://schemas.microsoft.com/office/drawing/2014/main" id="{823B0748-3BB6-564C-8310-148CE417F19A}"/>
              </a:ext>
            </a:extLst>
          </p:cNvPr>
          <p:cNvSpPr txBox="1"/>
          <p:nvPr/>
        </p:nvSpPr>
        <p:spPr>
          <a:xfrm>
            <a:off x="1073262" y="1342705"/>
            <a:ext cx="1920874" cy="369332"/>
          </a:xfrm>
          <a:prstGeom prst="rect">
            <a:avLst/>
          </a:prstGeom>
          <a:noFill/>
        </p:spPr>
        <p:txBody>
          <a:bodyPr wrap="square" rtlCol="0">
            <a:spAutoFit/>
          </a:bodyPr>
          <a:lstStyle/>
          <a:p>
            <a:r>
              <a:rPr lang="en-NG" dirty="0">
                <a:solidFill>
                  <a:srgbClr val="1C7DDB"/>
                </a:solidFill>
              </a:rPr>
              <a:t>Distance to City</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Dashboard with </a:t>
            </a:r>
            <a:r>
              <a:rPr lang="en-US" dirty="0" err="1">
                <a:solidFill>
                  <a:srgbClr val="1C7DDB"/>
                </a:solidFill>
                <a:latin typeface="Abadi"/>
              </a:rPr>
              <a:t>Plotly</a:t>
            </a:r>
            <a:r>
              <a:rPr lang="en-US" dirty="0">
                <a:solidFill>
                  <a:srgbClr val="1C7DDB"/>
                </a:solidFill>
                <a:latin typeface="Abadi"/>
              </a:rPr>
              <a:t> Dash</a:t>
            </a:r>
          </a:p>
        </p:txBody>
      </p:sp>
      <p:pic>
        <p:nvPicPr>
          <p:cNvPr id="7" name="Picture 6">
            <a:extLst>
              <a:ext uri="{FF2B5EF4-FFF2-40B4-BE49-F238E27FC236}">
                <a16:creationId xmlns:a16="http://schemas.microsoft.com/office/drawing/2014/main" id="{501ECABA-9F03-D949-890A-85C7D6B8F822}"/>
              </a:ext>
            </a:extLst>
          </p:cNvPr>
          <p:cNvPicPr>
            <a:picLocks noChangeAspect="1"/>
          </p:cNvPicPr>
          <p:nvPr/>
        </p:nvPicPr>
        <p:blipFill>
          <a:blip r:embed="rId3"/>
          <a:stretch>
            <a:fillRect/>
          </a:stretch>
        </p:blipFill>
        <p:spPr>
          <a:xfrm>
            <a:off x="0" y="2064902"/>
            <a:ext cx="12192000" cy="2728195"/>
          </a:xfrm>
          <a:prstGeom prst="rect">
            <a:avLst/>
          </a:prstGeom>
        </p:spPr>
      </p:pic>
      <p:sp>
        <p:nvSpPr>
          <p:cNvPr id="10" name="Rectangle 2">
            <a:extLst>
              <a:ext uri="{FF2B5EF4-FFF2-40B4-BE49-F238E27FC236}">
                <a16:creationId xmlns:a16="http://schemas.microsoft.com/office/drawing/2014/main" id="{00444B07-2EE2-A540-A788-6F5A33E0AE0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NG" altLang="en-NG" sz="1800" b="0" i="0" u="none" strike="noStrike" cap="none" normalizeH="0" baseline="0" dirty="0">
              <a:ln>
                <a:noFill/>
              </a:ln>
              <a:solidFill>
                <a:srgbClr val="1C7DDB"/>
              </a:solidFill>
              <a:effectLst/>
              <a:latin typeface="Arial" panose="020B0604020202020204" pitchFamily="34" charset="0"/>
            </a:endParaRPr>
          </a:p>
        </p:txBody>
      </p:sp>
      <p:sp>
        <p:nvSpPr>
          <p:cNvPr id="11" name="TextBox 10">
            <a:extLst>
              <a:ext uri="{FF2B5EF4-FFF2-40B4-BE49-F238E27FC236}">
                <a16:creationId xmlns:a16="http://schemas.microsoft.com/office/drawing/2014/main" id="{4BF35EB5-673F-5F43-8ABD-5EC5CA3F5FE1}"/>
              </a:ext>
            </a:extLst>
          </p:cNvPr>
          <p:cNvSpPr txBox="1"/>
          <p:nvPr/>
        </p:nvSpPr>
        <p:spPr>
          <a:xfrm>
            <a:off x="3895400" y="5396020"/>
            <a:ext cx="4264822" cy="923330"/>
          </a:xfrm>
          <a:prstGeom prst="rect">
            <a:avLst/>
          </a:prstGeom>
          <a:noFill/>
        </p:spPr>
        <p:txBody>
          <a:bodyPr wrap="none" rtlCol="0">
            <a:spAutoFit/>
          </a:bodyPr>
          <a:lstStyle/>
          <a:p>
            <a:r>
              <a:rPr lang="en-NG" altLang="en-NG" b="1" i="1" dirty="0">
                <a:solidFill>
                  <a:srgbClr val="1C7DDB"/>
                </a:solidFill>
                <a:latin typeface="Calibri" panose="020F0502020204030204" pitchFamily="34" charset="0"/>
              </a:rPr>
              <a:t>It can be observed that KSC LC-39A has the</a:t>
            </a:r>
            <a:br>
              <a:rPr lang="en-NG" altLang="en-NG" b="1" i="1" dirty="0">
                <a:solidFill>
                  <a:srgbClr val="1C7DDB"/>
                </a:solidFill>
                <a:latin typeface="Calibri" panose="020F0502020204030204" pitchFamily="34" charset="0"/>
              </a:rPr>
            </a:br>
            <a:r>
              <a:rPr lang="en-NG" altLang="en-NG" b="1" i="1" dirty="0">
                <a:solidFill>
                  <a:srgbClr val="1C7DDB"/>
                </a:solidFill>
                <a:latin typeface="Calibri" panose="020F0502020204030204" pitchFamily="34" charset="0"/>
              </a:rPr>
              <a:t>most successful launches from all the sites </a:t>
            </a:r>
            <a:endParaRPr lang="en-NG" altLang="en-NG" dirty="0">
              <a:solidFill>
                <a:srgbClr val="1C7DDB"/>
              </a:solidFill>
              <a:latin typeface="Arial" panose="020B0604020202020204" pitchFamily="34" charset="0"/>
            </a:endParaRPr>
          </a:p>
          <a:p>
            <a:endParaRPr lang="en-NG" dirty="0">
              <a:solidFill>
                <a:srgbClr val="1C7DDB"/>
              </a:solidFill>
            </a:endParaRP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1C7DDB"/>
                </a:solidFill>
                <a:latin typeface="Abadi"/>
              </a:rPr>
              <a:t>Launch site with highest launch success ratio</a:t>
            </a:r>
          </a:p>
        </p:txBody>
      </p:sp>
      <p:pic>
        <p:nvPicPr>
          <p:cNvPr id="7" name="Picture 6">
            <a:extLst>
              <a:ext uri="{FF2B5EF4-FFF2-40B4-BE49-F238E27FC236}">
                <a16:creationId xmlns:a16="http://schemas.microsoft.com/office/drawing/2014/main" id="{83989E8A-668D-9549-8251-9C896EF3FAC6}"/>
              </a:ext>
            </a:extLst>
          </p:cNvPr>
          <p:cNvPicPr>
            <a:picLocks noChangeAspect="1"/>
          </p:cNvPicPr>
          <p:nvPr/>
        </p:nvPicPr>
        <p:blipFill>
          <a:blip r:embed="rId3"/>
          <a:stretch>
            <a:fillRect/>
          </a:stretch>
        </p:blipFill>
        <p:spPr>
          <a:xfrm>
            <a:off x="385005" y="1664583"/>
            <a:ext cx="11421989" cy="2728195"/>
          </a:xfrm>
          <a:prstGeom prst="rect">
            <a:avLst/>
          </a:prstGeom>
        </p:spPr>
      </p:pic>
      <p:sp>
        <p:nvSpPr>
          <p:cNvPr id="9" name="TextBox 8">
            <a:extLst>
              <a:ext uri="{FF2B5EF4-FFF2-40B4-BE49-F238E27FC236}">
                <a16:creationId xmlns:a16="http://schemas.microsoft.com/office/drawing/2014/main" id="{0C5E4B32-7DFD-3D4D-9CAA-80911917A39A}"/>
              </a:ext>
            </a:extLst>
          </p:cNvPr>
          <p:cNvSpPr txBox="1"/>
          <p:nvPr/>
        </p:nvSpPr>
        <p:spPr>
          <a:xfrm>
            <a:off x="2299162" y="4969663"/>
            <a:ext cx="7457298" cy="646331"/>
          </a:xfrm>
          <a:prstGeom prst="rect">
            <a:avLst/>
          </a:prstGeom>
          <a:noFill/>
        </p:spPr>
        <p:txBody>
          <a:bodyPr wrap="none" rtlCol="0">
            <a:spAutoFit/>
          </a:bodyPr>
          <a:lstStyle/>
          <a:p>
            <a:r>
              <a:rPr lang="en-US" b="1" i="1" dirty="0">
                <a:solidFill>
                  <a:srgbClr val="1C7DDB"/>
                </a:solidFill>
              </a:rPr>
              <a:t>KSC LC-39A achieved a 76.9% success rate while getting a 23.1% failure rate </a:t>
            </a:r>
            <a:endParaRPr lang="en-US" dirty="0">
              <a:solidFill>
                <a:srgbClr val="1C7DDB"/>
              </a:solidFill>
            </a:endParaRPr>
          </a:p>
          <a:p>
            <a:endParaRPr lang="en-NG" dirty="0">
              <a:solidFill>
                <a:srgbClr val="1C7DDB"/>
              </a:solidFill>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50000">
              <a:schemeClr val="accent1">
                <a:lumMod val="45000"/>
                <a:lumOff val="55000"/>
              </a:schemeClr>
            </a:gs>
            <a:gs pos="68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z="1800" smtClean="0">
                <a:latin typeface="Abadi MT Condensed Light" panose="020B0306030101010103" pitchFamily="34" charset="77"/>
              </a:rPr>
              <a:pPr>
                <a:spcAft>
                  <a:spcPts val="600"/>
                </a:spcAft>
              </a:pPr>
              <a:t>4</a:t>
            </a:fld>
            <a:endParaRPr lang="en-US" sz="1800" dirty="0">
              <a:latin typeface="Abadi MT Condensed Light" panose="020B0306030101010103" pitchFamily="34" charset="77"/>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dirty="0">
                <a:solidFill>
                  <a:srgbClr val="1C7DDB"/>
                </a:solidFill>
                <a:latin typeface="Abadi MT Condensed Light" panose="020B0306030101010103" pitchFamily="34" charset="77"/>
              </a:rPr>
              <a:t>Introduction</a:t>
            </a:r>
            <a:endParaRPr lang="en-US" sz="1800">
              <a:solidFill>
                <a:srgbClr val="1C7DDB"/>
              </a:solidFill>
              <a:latin typeface="Abadi MT Condensed Light" panose="020B0306030101010103" pitchFamily="34" charset="77"/>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27858" y="1353671"/>
            <a:ext cx="10530113" cy="49656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70000"/>
              </a:lnSpc>
              <a:spcBef>
                <a:spcPts val="1400"/>
              </a:spcBef>
              <a:buFont typeface="Wingdings" pitchFamily="2" charset="2"/>
              <a:buChar char="q"/>
            </a:pPr>
            <a:r>
              <a:rPr lang="en-US" sz="1800" dirty="0">
                <a:solidFill>
                  <a:srgbClr val="1C7DDB"/>
                </a:solidFill>
                <a:latin typeface="Abadi MT Condensed Light" panose="020B0306030101010103" pitchFamily="34" charset="77"/>
              </a:rPr>
              <a:t>Project background</a:t>
            </a:r>
          </a:p>
          <a:p>
            <a:pPr>
              <a:lnSpc>
                <a:spcPct val="170000"/>
              </a:lnSpc>
              <a:spcBef>
                <a:spcPts val="1400"/>
              </a:spcBef>
            </a:pPr>
            <a:r>
              <a:rPr lang="en-US" sz="1800" dirty="0">
                <a:solidFill>
                  <a:srgbClr val="1C7DDB"/>
                </a:solidFill>
                <a:latin typeface="Abadi MT Condensed Light" panose="020B0306030101010103" pitchFamily="34" charset="77"/>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a:lnSpc>
                <a:spcPct val="170000"/>
              </a:lnSpc>
              <a:spcBef>
                <a:spcPts val="1400"/>
              </a:spcBef>
              <a:buFont typeface="Wingdings" pitchFamily="2" charset="2"/>
              <a:buChar char="q"/>
            </a:pPr>
            <a:r>
              <a:rPr lang="en-US" sz="1800" dirty="0">
                <a:solidFill>
                  <a:srgbClr val="1C7DDB"/>
                </a:solidFill>
                <a:latin typeface="Abadi MT Condensed Light" panose="020B0306030101010103" pitchFamily="34" charset="77"/>
              </a:rPr>
              <a:t>Problems you want to find answers</a:t>
            </a:r>
          </a:p>
          <a:p>
            <a:pPr>
              <a:lnSpc>
                <a:spcPct val="170000"/>
              </a:lnSpc>
            </a:pPr>
            <a:r>
              <a:rPr lang="en-US" sz="1800" dirty="0">
                <a:solidFill>
                  <a:srgbClr val="1C7DDB"/>
                </a:solidFill>
                <a:latin typeface="Abadi MT Condensed Light" panose="020B0306030101010103" pitchFamily="34" charset="77"/>
              </a:rPr>
              <a:t>What influences if the rocket will land successfully? </a:t>
            </a:r>
          </a:p>
          <a:p>
            <a:pPr>
              <a:lnSpc>
                <a:spcPct val="170000"/>
              </a:lnSpc>
            </a:pPr>
            <a:r>
              <a:rPr lang="en-US" sz="1800" dirty="0">
                <a:solidFill>
                  <a:srgbClr val="1C7DDB"/>
                </a:solidFill>
                <a:latin typeface="Abadi MT Condensed Light" panose="020B0306030101010103" pitchFamily="34" charset="77"/>
              </a:rPr>
              <a:t>The effect each relationship with certain rocket variables will impact in determining the success rate of a successful landing. </a:t>
            </a:r>
          </a:p>
          <a:p>
            <a:pPr>
              <a:lnSpc>
                <a:spcPct val="170000"/>
              </a:lnSpc>
            </a:pPr>
            <a:r>
              <a:rPr lang="en-US" sz="1800" dirty="0">
                <a:solidFill>
                  <a:srgbClr val="1C7DDB"/>
                </a:solidFill>
                <a:latin typeface="Abadi MT Condensed Light" panose="020B0306030101010103" pitchFamily="34" charset="77"/>
              </a:rPr>
              <a:t>What conditions does SpaceX have to achieve to get the best results and ensure the best rocket success landing rate. </a:t>
            </a:r>
          </a:p>
          <a:p>
            <a:pPr>
              <a:spcBef>
                <a:spcPts val="1400"/>
              </a:spcBef>
            </a:pPr>
            <a:endParaRPr lang="en-US" sz="1800" dirty="0">
              <a:solidFill>
                <a:srgbClr val="1C7DDB"/>
              </a:solidFill>
              <a:latin typeface="Abadi MT Condensed Light" panose="020B0306030101010103" pitchFamily="34" charset="77"/>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1C7DDB"/>
                </a:solidFill>
                <a:latin typeface="Abadi"/>
              </a:rPr>
              <a:t>D</a:t>
            </a:r>
            <a:r>
              <a:rPr lang="en-US" dirty="0" err="1">
                <a:solidFill>
                  <a:srgbClr val="1C7DDB"/>
                </a:solidFill>
              </a:rPr>
              <a:t>Payload</a:t>
            </a:r>
            <a:r>
              <a:rPr lang="en-US" dirty="0">
                <a:solidFill>
                  <a:srgbClr val="1C7DDB"/>
                </a:solidFill>
              </a:rPr>
              <a:t> vs. Launch Outcome scatter plot for all sites, with different payload selected in the range slider </a:t>
            </a:r>
          </a:p>
        </p:txBody>
      </p:sp>
      <p:pic>
        <p:nvPicPr>
          <p:cNvPr id="4" name="Picture 3">
            <a:extLst>
              <a:ext uri="{FF2B5EF4-FFF2-40B4-BE49-F238E27FC236}">
                <a16:creationId xmlns:a16="http://schemas.microsoft.com/office/drawing/2014/main" id="{97570EB0-C4A6-874C-8058-0EDFA2077523}"/>
              </a:ext>
            </a:extLst>
          </p:cNvPr>
          <p:cNvPicPr>
            <a:picLocks noChangeAspect="1"/>
          </p:cNvPicPr>
          <p:nvPr/>
        </p:nvPicPr>
        <p:blipFill>
          <a:blip r:embed="rId3"/>
          <a:stretch>
            <a:fillRect/>
          </a:stretch>
        </p:blipFill>
        <p:spPr>
          <a:xfrm>
            <a:off x="2093775" y="1388916"/>
            <a:ext cx="7322073" cy="2167719"/>
          </a:xfrm>
          <a:prstGeom prst="rect">
            <a:avLst/>
          </a:prstGeom>
        </p:spPr>
      </p:pic>
      <p:sp>
        <p:nvSpPr>
          <p:cNvPr id="6" name="TextBox 5">
            <a:extLst>
              <a:ext uri="{FF2B5EF4-FFF2-40B4-BE49-F238E27FC236}">
                <a16:creationId xmlns:a16="http://schemas.microsoft.com/office/drawing/2014/main" id="{EFE0BB0D-E953-8044-A913-3B69B1C21E7D}"/>
              </a:ext>
            </a:extLst>
          </p:cNvPr>
          <p:cNvSpPr txBox="1"/>
          <p:nvPr/>
        </p:nvSpPr>
        <p:spPr>
          <a:xfrm>
            <a:off x="3882375" y="1341882"/>
            <a:ext cx="3744871" cy="646331"/>
          </a:xfrm>
          <a:prstGeom prst="rect">
            <a:avLst/>
          </a:prstGeom>
          <a:noFill/>
        </p:spPr>
        <p:txBody>
          <a:bodyPr wrap="none" rtlCol="0">
            <a:spAutoFit/>
          </a:bodyPr>
          <a:lstStyle/>
          <a:p>
            <a:r>
              <a:rPr lang="en-US" b="1" i="1" dirty="0">
                <a:solidFill>
                  <a:srgbClr val="1C7DDB"/>
                </a:solidFill>
              </a:rPr>
              <a:t>Low Weighted Payload 0kg – 5000kg </a:t>
            </a:r>
            <a:endParaRPr lang="en-US" dirty="0">
              <a:solidFill>
                <a:srgbClr val="1C7DDB"/>
              </a:solidFill>
            </a:endParaRPr>
          </a:p>
          <a:p>
            <a:endParaRPr lang="en-NG" dirty="0">
              <a:solidFill>
                <a:srgbClr val="1C7DDB"/>
              </a:solidFill>
            </a:endParaRPr>
          </a:p>
        </p:txBody>
      </p:sp>
      <p:pic>
        <p:nvPicPr>
          <p:cNvPr id="8" name="Picture 7">
            <a:extLst>
              <a:ext uri="{FF2B5EF4-FFF2-40B4-BE49-F238E27FC236}">
                <a16:creationId xmlns:a16="http://schemas.microsoft.com/office/drawing/2014/main" id="{60358792-1839-7540-B7BC-17754E89F492}"/>
              </a:ext>
            </a:extLst>
          </p:cNvPr>
          <p:cNvPicPr>
            <a:picLocks noChangeAspect="1"/>
          </p:cNvPicPr>
          <p:nvPr/>
        </p:nvPicPr>
        <p:blipFill>
          <a:blip r:embed="rId4"/>
          <a:stretch>
            <a:fillRect/>
          </a:stretch>
        </p:blipFill>
        <p:spPr>
          <a:xfrm>
            <a:off x="2093775" y="3935006"/>
            <a:ext cx="7322073" cy="2167719"/>
          </a:xfrm>
          <a:prstGeom prst="rect">
            <a:avLst/>
          </a:prstGeom>
        </p:spPr>
      </p:pic>
      <p:sp>
        <p:nvSpPr>
          <p:cNvPr id="9" name="TextBox 8">
            <a:extLst>
              <a:ext uri="{FF2B5EF4-FFF2-40B4-BE49-F238E27FC236}">
                <a16:creationId xmlns:a16="http://schemas.microsoft.com/office/drawing/2014/main" id="{5D588B45-D4E5-BA42-9323-0F3DD2B23FBA}"/>
              </a:ext>
            </a:extLst>
          </p:cNvPr>
          <p:cNvSpPr txBox="1"/>
          <p:nvPr/>
        </p:nvSpPr>
        <p:spPr>
          <a:xfrm>
            <a:off x="3631203" y="3692737"/>
            <a:ext cx="4424032" cy="646331"/>
          </a:xfrm>
          <a:prstGeom prst="rect">
            <a:avLst/>
          </a:prstGeom>
          <a:noFill/>
        </p:spPr>
        <p:txBody>
          <a:bodyPr wrap="none" rtlCol="0">
            <a:spAutoFit/>
          </a:bodyPr>
          <a:lstStyle/>
          <a:p>
            <a:r>
              <a:rPr lang="en-US" b="1" i="1" dirty="0">
                <a:solidFill>
                  <a:srgbClr val="1C7DDB"/>
                </a:solidFill>
              </a:rPr>
              <a:t>Heavy Weighted Payload 5000kg – 10000kg </a:t>
            </a:r>
            <a:endParaRPr lang="en-US" dirty="0">
              <a:solidFill>
                <a:srgbClr val="1C7DDB"/>
              </a:solidFill>
            </a:endParaRPr>
          </a:p>
          <a:p>
            <a:endParaRPr lang="en-NG" dirty="0">
              <a:solidFill>
                <a:srgbClr val="1C7DDB"/>
              </a:solidFill>
            </a:endParaRPr>
          </a:p>
        </p:txBody>
      </p:sp>
      <p:sp>
        <p:nvSpPr>
          <p:cNvPr id="10" name="TextBox 9">
            <a:extLst>
              <a:ext uri="{FF2B5EF4-FFF2-40B4-BE49-F238E27FC236}">
                <a16:creationId xmlns:a16="http://schemas.microsoft.com/office/drawing/2014/main" id="{6DBB01EE-6889-824C-B1B0-9A26A3A93DA3}"/>
              </a:ext>
            </a:extLst>
          </p:cNvPr>
          <p:cNvSpPr txBox="1"/>
          <p:nvPr/>
        </p:nvSpPr>
        <p:spPr>
          <a:xfrm>
            <a:off x="1070919" y="5903226"/>
            <a:ext cx="9544601" cy="646331"/>
          </a:xfrm>
          <a:prstGeom prst="rect">
            <a:avLst/>
          </a:prstGeom>
          <a:noFill/>
        </p:spPr>
        <p:txBody>
          <a:bodyPr wrap="none" rtlCol="0">
            <a:spAutoFit/>
          </a:bodyPr>
          <a:lstStyle/>
          <a:p>
            <a:r>
              <a:rPr lang="en-US" i="1" dirty="0">
                <a:solidFill>
                  <a:srgbClr val="1C7DDB"/>
                </a:solidFill>
              </a:rPr>
              <a:t>We can see the success rates for low weighted payloads is higher than the heavy weighted payloads </a:t>
            </a:r>
            <a:endParaRPr lang="en-US" dirty="0">
              <a:solidFill>
                <a:srgbClr val="1C7DDB"/>
              </a:solidFill>
            </a:endParaRPr>
          </a:p>
          <a:p>
            <a:endParaRPr lang="en-NG" dirty="0">
              <a:solidFill>
                <a:srgbClr val="1C7DDB"/>
              </a:solidFill>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Classification Accuracy</a:t>
            </a:r>
            <a:endParaRPr lang="en-US" dirty="0">
              <a:solidFill>
                <a:srgbClr val="1C7DDB"/>
              </a:solidFill>
            </a:endParaRPr>
          </a:p>
        </p:txBody>
      </p:sp>
      <p:pic>
        <p:nvPicPr>
          <p:cNvPr id="3" name="Picture 2">
            <a:extLst>
              <a:ext uri="{FF2B5EF4-FFF2-40B4-BE49-F238E27FC236}">
                <a16:creationId xmlns:a16="http://schemas.microsoft.com/office/drawing/2014/main" id="{E580C369-A70D-EF41-A6A7-15F3991154EC}"/>
              </a:ext>
            </a:extLst>
          </p:cNvPr>
          <p:cNvPicPr>
            <a:picLocks noChangeAspect="1"/>
          </p:cNvPicPr>
          <p:nvPr/>
        </p:nvPicPr>
        <p:blipFill>
          <a:blip r:embed="rId3"/>
          <a:stretch>
            <a:fillRect/>
          </a:stretch>
        </p:blipFill>
        <p:spPr>
          <a:xfrm>
            <a:off x="3665611" y="1410109"/>
            <a:ext cx="4724400" cy="3162300"/>
          </a:xfrm>
          <a:prstGeom prst="rect">
            <a:avLst/>
          </a:prstGeom>
        </p:spPr>
      </p:pic>
      <p:pic>
        <p:nvPicPr>
          <p:cNvPr id="7" name="Picture 6">
            <a:extLst>
              <a:ext uri="{FF2B5EF4-FFF2-40B4-BE49-F238E27FC236}">
                <a16:creationId xmlns:a16="http://schemas.microsoft.com/office/drawing/2014/main" id="{ACA39CC8-BE10-434D-91DB-549FEED356F5}"/>
              </a:ext>
            </a:extLst>
          </p:cNvPr>
          <p:cNvPicPr>
            <a:picLocks noChangeAspect="1"/>
          </p:cNvPicPr>
          <p:nvPr/>
        </p:nvPicPr>
        <p:blipFill>
          <a:blip r:embed="rId4"/>
          <a:stretch>
            <a:fillRect/>
          </a:stretch>
        </p:blipFill>
        <p:spPr>
          <a:xfrm>
            <a:off x="1725744" y="4572409"/>
            <a:ext cx="8740512" cy="549049"/>
          </a:xfrm>
          <a:prstGeom prst="rect">
            <a:avLst/>
          </a:prstGeom>
        </p:spPr>
      </p:pic>
      <p:sp>
        <p:nvSpPr>
          <p:cNvPr id="11" name="TextBox 10">
            <a:extLst>
              <a:ext uri="{FF2B5EF4-FFF2-40B4-BE49-F238E27FC236}">
                <a16:creationId xmlns:a16="http://schemas.microsoft.com/office/drawing/2014/main" id="{4D75644B-241E-D949-B437-1FA73F0FBA36}"/>
              </a:ext>
            </a:extLst>
          </p:cNvPr>
          <p:cNvSpPr txBox="1"/>
          <p:nvPr/>
        </p:nvSpPr>
        <p:spPr>
          <a:xfrm>
            <a:off x="2697547" y="5204183"/>
            <a:ext cx="6017225" cy="369332"/>
          </a:xfrm>
          <a:prstGeom prst="rect">
            <a:avLst/>
          </a:prstGeom>
          <a:noFill/>
        </p:spPr>
        <p:txBody>
          <a:bodyPr wrap="none" rtlCol="0">
            <a:spAutoFit/>
          </a:bodyPr>
          <a:lstStyle/>
          <a:p>
            <a:r>
              <a:rPr lang="en-US" dirty="0">
                <a:solidFill>
                  <a:srgbClr val="1C7DDB"/>
                </a:solidFill>
              </a:rPr>
              <a:t>Best Algorithm is </a:t>
            </a:r>
            <a:r>
              <a:rPr lang="en-US" dirty="0" err="1">
                <a:solidFill>
                  <a:srgbClr val="1C7DDB"/>
                </a:solidFill>
              </a:rPr>
              <a:t>D_Tree</a:t>
            </a:r>
            <a:r>
              <a:rPr lang="en-US" dirty="0">
                <a:solidFill>
                  <a:srgbClr val="1C7DDB"/>
                </a:solidFill>
              </a:rPr>
              <a:t> with a score of 0.8892857142857145</a:t>
            </a:r>
            <a:endParaRPr lang="en-NG" dirty="0">
              <a:solidFill>
                <a:srgbClr val="1C7DDB"/>
              </a:solidFill>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Confusion Matrix</a:t>
            </a:r>
            <a:endParaRPr lang="en-US" dirty="0">
              <a:solidFill>
                <a:srgbClr val="1C7DDB"/>
              </a:solidFill>
            </a:endParaRPr>
          </a:p>
        </p:txBody>
      </p:sp>
      <p:pic>
        <p:nvPicPr>
          <p:cNvPr id="3" name="Picture 2">
            <a:extLst>
              <a:ext uri="{FF2B5EF4-FFF2-40B4-BE49-F238E27FC236}">
                <a16:creationId xmlns:a16="http://schemas.microsoft.com/office/drawing/2014/main" id="{62290CEB-B9F7-C942-81AE-2A1C69E3B4EF}"/>
              </a:ext>
            </a:extLst>
          </p:cNvPr>
          <p:cNvPicPr>
            <a:picLocks noChangeAspect="1"/>
          </p:cNvPicPr>
          <p:nvPr/>
        </p:nvPicPr>
        <p:blipFill>
          <a:blip r:embed="rId3"/>
          <a:stretch>
            <a:fillRect/>
          </a:stretch>
        </p:blipFill>
        <p:spPr>
          <a:xfrm>
            <a:off x="3741810" y="1523657"/>
            <a:ext cx="4572000" cy="3530600"/>
          </a:xfrm>
          <a:prstGeom prst="rect">
            <a:avLst/>
          </a:prstGeom>
        </p:spPr>
      </p:pic>
      <p:sp>
        <p:nvSpPr>
          <p:cNvPr id="6" name="TextBox 5">
            <a:extLst>
              <a:ext uri="{FF2B5EF4-FFF2-40B4-BE49-F238E27FC236}">
                <a16:creationId xmlns:a16="http://schemas.microsoft.com/office/drawing/2014/main" id="{6CE2B9BE-8314-9945-8714-FFE156F3CE48}"/>
              </a:ext>
            </a:extLst>
          </p:cNvPr>
          <p:cNvSpPr txBox="1"/>
          <p:nvPr/>
        </p:nvSpPr>
        <p:spPr>
          <a:xfrm>
            <a:off x="1163154" y="5317867"/>
            <a:ext cx="9729313" cy="646331"/>
          </a:xfrm>
          <a:prstGeom prst="rect">
            <a:avLst/>
          </a:prstGeom>
          <a:noFill/>
        </p:spPr>
        <p:txBody>
          <a:bodyPr wrap="square" rtlCol="0">
            <a:spAutoFit/>
          </a:bodyPr>
          <a:lstStyle/>
          <a:p>
            <a:pPr algn="ctr"/>
            <a:r>
              <a:rPr lang="en-US" dirty="0">
                <a:solidFill>
                  <a:srgbClr val="1C7DDB"/>
                </a:solidFill>
              </a:rPr>
              <a:t>Examining the confusion matrix, we see that Tree can distinguish between the different classes. We see that the major problem is false positives. </a:t>
            </a:r>
            <a:endParaRPr lang="en-US" dirty="0">
              <a:solidFill>
                <a:srgbClr val="1C7DDB"/>
              </a:solidFill>
              <a:effectLst/>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Conclusions</a:t>
            </a:r>
            <a:endParaRPr lang="en-US" dirty="0">
              <a:solidFill>
                <a:srgbClr val="1C7DDB"/>
              </a:solidFill>
            </a:endParaRPr>
          </a:p>
        </p:txBody>
      </p:sp>
      <p:pic>
        <p:nvPicPr>
          <p:cNvPr id="3" name="Graphic 2" descr="Head with gears">
            <a:extLst>
              <a:ext uri="{FF2B5EF4-FFF2-40B4-BE49-F238E27FC236}">
                <a16:creationId xmlns:a16="http://schemas.microsoft.com/office/drawing/2014/main" id="{BD667AB5-F011-B84C-AA7C-A926DAC85C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3856" y="2284371"/>
            <a:ext cx="2289258" cy="2289258"/>
          </a:xfrm>
          <a:prstGeom prst="rect">
            <a:avLst/>
          </a:prstGeom>
        </p:spPr>
      </p:pic>
      <p:sp>
        <p:nvSpPr>
          <p:cNvPr id="2" name="Rectangle 1">
            <a:extLst>
              <a:ext uri="{FF2B5EF4-FFF2-40B4-BE49-F238E27FC236}">
                <a16:creationId xmlns:a16="http://schemas.microsoft.com/office/drawing/2014/main" id="{6DEFB894-4A20-C546-A2FF-34EACA9E73D5}"/>
              </a:ext>
            </a:extLst>
          </p:cNvPr>
          <p:cNvSpPr/>
          <p:nvPr/>
        </p:nvSpPr>
        <p:spPr>
          <a:xfrm>
            <a:off x="770011" y="1428278"/>
            <a:ext cx="6096000" cy="4444935"/>
          </a:xfrm>
          <a:prstGeom prst="rect">
            <a:avLst/>
          </a:prstGeom>
        </p:spPr>
        <p:txBody>
          <a:bodyPr>
            <a:spAutoFit/>
          </a:bodyPr>
          <a:lstStyle/>
          <a:p>
            <a:pPr>
              <a:lnSpc>
                <a:spcPct val="200000"/>
              </a:lnSpc>
              <a:buFont typeface="Arial" panose="020B0604020202020204" pitchFamily="34" charset="0"/>
              <a:buChar char="•"/>
            </a:pPr>
            <a:r>
              <a:rPr lang="en-US" dirty="0">
                <a:solidFill>
                  <a:srgbClr val="1C7DDB"/>
                </a:solidFill>
                <a:latin typeface="Calibri" panose="020F0502020204030204" pitchFamily="34" charset="0"/>
              </a:rPr>
              <a:t>Low weighted payloads perform better than the heavier payloads </a:t>
            </a:r>
            <a:endParaRPr lang="en-US" dirty="0">
              <a:solidFill>
                <a:srgbClr val="1C7DDB"/>
              </a:solidFill>
              <a:latin typeface="ArialMT"/>
            </a:endParaRPr>
          </a:p>
          <a:p>
            <a:pPr>
              <a:lnSpc>
                <a:spcPct val="200000"/>
              </a:lnSpc>
              <a:buFont typeface="Arial" panose="020B0604020202020204" pitchFamily="34" charset="0"/>
              <a:buChar char="•"/>
            </a:pPr>
            <a:r>
              <a:rPr lang="en-US" dirty="0">
                <a:solidFill>
                  <a:srgbClr val="1C7DDB"/>
                </a:solidFill>
                <a:latin typeface="Calibri" panose="020F0502020204030204" pitchFamily="34" charset="0"/>
              </a:rPr>
              <a:t>The success rates for SpaceX launches is directly proportional time in years they will eventually perfect the launches </a:t>
            </a:r>
            <a:endParaRPr lang="en-US" dirty="0">
              <a:solidFill>
                <a:srgbClr val="1C7DDB"/>
              </a:solidFill>
              <a:latin typeface="ArialMT"/>
            </a:endParaRPr>
          </a:p>
          <a:p>
            <a:pPr>
              <a:lnSpc>
                <a:spcPct val="200000"/>
              </a:lnSpc>
              <a:buFont typeface="Arial" panose="020B0604020202020204" pitchFamily="34" charset="0"/>
              <a:buChar char="•"/>
            </a:pPr>
            <a:r>
              <a:rPr lang="en-US" dirty="0">
                <a:solidFill>
                  <a:srgbClr val="1C7DDB"/>
                </a:solidFill>
                <a:latin typeface="Calibri" panose="020F0502020204030204" pitchFamily="34" charset="0"/>
              </a:rPr>
              <a:t>We can see that KSC LC-39A had the most successful launches from all the sites </a:t>
            </a:r>
          </a:p>
          <a:p>
            <a:pPr>
              <a:lnSpc>
                <a:spcPct val="200000"/>
              </a:lnSpc>
              <a:buFont typeface="Arial" panose="020B0604020202020204" pitchFamily="34" charset="0"/>
              <a:buChar char="•"/>
            </a:pPr>
            <a:r>
              <a:rPr lang="en-US" dirty="0">
                <a:solidFill>
                  <a:srgbClr val="1C7DDB"/>
                </a:solidFill>
                <a:latin typeface="Calibri" panose="020F0502020204030204" pitchFamily="34" charset="0"/>
              </a:rPr>
              <a:t>The Tree Classifier Algorithm is the best for Machine Learning for this dataset.</a:t>
            </a:r>
            <a:endParaRPr lang="en-US" dirty="0">
              <a:solidFill>
                <a:srgbClr val="1C7DDB"/>
              </a:solidFill>
              <a:latin typeface="ArialMT"/>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z="1800" smtClean="0">
                <a:latin typeface="Abadi MT Condensed Light" panose="020B0306030101010103" pitchFamily="34" charset="77"/>
              </a:rPr>
              <a:t>5</a:t>
            </a:fld>
            <a:endParaRPr lang="en-US" sz="1800" dirty="0">
              <a:latin typeface="Abadi MT Condensed Light" panose="020B0306030101010103" pitchFamily="34" charset="77"/>
            </a:endParaRP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50000">
              <a:schemeClr val="accent1">
                <a:lumMod val="45000"/>
                <a:lumOff val="55000"/>
              </a:schemeClr>
            </a:gs>
            <a:gs pos="68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z="1800" smtClean="0">
                <a:latin typeface="Abadi MT Condensed Light" panose="020B0306030101010103" pitchFamily="34" charset="77"/>
              </a:rPr>
              <a:t>6</a:t>
            </a:fld>
            <a:endParaRPr lang="en-US" sz="1800" dirty="0">
              <a:latin typeface="Abadi MT Condensed Light" panose="020B0306030101010103" pitchFamily="34" charset="77"/>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q"/>
            </a:pPr>
            <a:r>
              <a:rPr lang="en-US" sz="1800" dirty="0">
                <a:solidFill>
                  <a:srgbClr val="1C7DDB"/>
                </a:solidFill>
                <a:latin typeface="Abadi MT Condensed Light" panose="020B0306030101010103" pitchFamily="34" charset="77"/>
              </a:rPr>
              <a:t>Data collection methodology: </a:t>
            </a:r>
          </a:p>
          <a:p>
            <a:pPr lvl="1"/>
            <a:r>
              <a:rPr lang="en-US" sz="1800" dirty="0">
                <a:solidFill>
                  <a:srgbClr val="1C7DDB"/>
                </a:solidFill>
                <a:latin typeface="Abadi MT Condensed Light" panose="020B0306030101010103" pitchFamily="34" charset="77"/>
              </a:rPr>
              <a:t>SpaceX Rest API </a:t>
            </a:r>
          </a:p>
          <a:p>
            <a:pPr lvl="1"/>
            <a:r>
              <a:rPr lang="en-US" sz="1800" dirty="0">
                <a:solidFill>
                  <a:srgbClr val="1C7DDB"/>
                </a:solidFill>
                <a:latin typeface="Abadi MT Condensed Light" panose="020B0306030101010103" pitchFamily="34" charset="77"/>
              </a:rPr>
              <a:t>(Web Scrapping) from Wikipedia </a:t>
            </a:r>
          </a:p>
          <a:p>
            <a:r>
              <a:rPr lang="en-US" sz="1800" dirty="0">
                <a:solidFill>
                  <a:srgbClr val="1C7DDB"/>
                </a:solidFill>
                <a:latin typeface="Abadi MT Condensed Light" panose="020B0306030101010103" pitchFamily="34" charset="77"/>
              </a:rPr>
              <a:t>Performed data wrangling (Transforming data for Machine Learning) </a:t>
            </a:r>
          </a:p>
          <a:p>
            <a:pPr>
              <a:buFont typeface="Wingdings" pitchFamily="2" charset="2"/>
              <a:buChar char="q"/>
            </a:pPr>
            <a:r>
              <a:rPr lang="en-US" sz="1800" dirty="0">
                <a:solidFill>
                  <a:srgbClr val="1C7DDB"/>
                </a:solidFill>
                <a:latin typeface="Abadi MT Condensed Light" panose="020B0306030101010103" pitchFamily="34" charset="77"/>
              </a:rPr>
              <a:t>One Hot Encoding data fields for Machine Learning and dropping irrelevant columns </a:t>
            </a:r>
          </a:p>
          <a:p>
            <a:r>
              <a:rPr lang="en-US" sz="1800" dirty="0">
                <a:solidFill>
                  <a:srgbClr val="1C7DDB"/>
                </a:solidFill>
                <a:latin typeface="Abadi MT Condensed Light" panose="020B0306030101010103" pitchFamily="34" charset="77"/>
              </a:rPr>
              <a:t>Performed exploratory data analysis (EDA) using visualization and SQL </a:t>
            </a:r>
          </a:p>
          <a:p>
            <a:pPr>
              <a:buFont typeface="Wingdings" pitchFamily="2" charset="2"/>
              <a:buChar char="q"/>
            </a:pPr>
            <a:r>
              <a:rPr lang="en-US" sz="1800" dirty="0">
                <a:solidFill>
                  <a:srgbClr val="1C7DDB"/>
                </a:solidFill>
                <a:latin typeface="Abadi MT Condensed Light" panose="020B0306030101010103" pitchFamily="34" charset="77"/>
              </a:rPr>
              <a:t>Plotting : Scatter Graphs, Bar Graphs to show relationships between variables to show patterns of data. </a:t>
            </a:r>
          </a:p>
          <a:p>
            <a:pPr>
              <a:buFont typeface="Arial" panose="020B0604020202020204" pitchFamily="34" charset="0"/>
              <a:buChar char="•"/>
            </a:pPr>
            <a:r>
              <a:rPr lang="en-US" sz="1800" dirty="0">
                <a:solidFill>
                  <a:srgbClr val="1C7DDB"/>
                </a:solidFill>
                <a:latin typeface="Abadi MT Condensed Light" panose="020B0306030101010103" pitchFamily="34" charset="77"/>
              </a:rPr>
              <a:t>Performed interactive visual analytics using Folium and </a:t>
            </a:r>
            <a:r>
              <a:rPr lang="en-US" sz="1800" dirty="0" err="1">
                <a:solidFill>
                  <a:srgbClr val="1C7DDB"/>
                </a:solidFill>
                <a:latin typeface="Abadi MT Condensed Light" panose="020B0306030101010103" pitchFamily="34" charset="77"/>
              </a:rPr>
              <a:t>Plotly</a:t>
            </a:r>
            <a:r>
              <a:rPr lang="en-US" sz="1800" dirty="0">
                <a:solidFill>
                  <a:srgbClr val="1C7DDB"/>
                </a:solidFill>
                <a:latin typeface="Abadi MT Condensed Light" panose="020B0306030101010103" pitchFamily="34" charset="77"/>
              </a:rPr>
              <a:t> Dash </a:t>
            </a:r>
          </a:p>
          <a:p>
            <a:pPr>
              <a:buFont typeface="Arial" panose="020B0604020202020204" pitchFamily="34" charset="0"/>
              <a:buChar char="•"/>
            </a:pPr>
            <a:r>
              <a:rPr lang="en-US" sz="1800" dirty="0">
                <a:solidFill>
                  <a:srgbClr val="1C7DDB"/>
                </a:solidFill>
                <a:latin typeface="Abadi MT Condensed Light" panose="020B0306030101010103" pitchFamily="34" charset="77"/>
              </a:rPr>
              <a:t>Performed predictive analysis using classification models </a:t>
            </a:r>
          </a:p>
          <a:p>
            <a:pPr>
              <a:buFont typeface="Wingdings" pitchFamily="2" charset="2"/>
              <a:buChar char="Ø"/>
            </a:pPr>
            <a:r>
              <a:rPr lang="en-US" sz="1800" dirty="0">
                <a:solidFill>
                  <a:srgbClr val="1C7DDB"/>
                </a:solidFill>
                <a:latin typeface="Abadi MT Condensed Light" panose="020B0306030101010103" pitchFamily="34" charset="77"/>
              </a:rPr>
              <a:t>How to build, tune, evaluate classification models </a:t>
            </a:r>
          </a:p>
          <a:p>
            <a:pPr>
              <a:lnSpc>
                <a:spcPct val="120000"/>
              </a:lnSpc>
              <a:spcBef>
                <a:spcPts val="1400"/>
              </a:spcBef>
            </a:pPr>
            <a:endParaRPr lang="en-US" sz="1800" dirty="0">
              <a:solidFill>
                <a:srgbClr val="1C7DDB"/>
              </a:solidFill>
              <a:latin typeface="Abadi MT Condensed Light" panose="020B0306030101010103" pitchFamily="34" charset="77"/>
            </a:endParaRPr>
          </a:p>
          <a:p>
            <a:pPr>
              <a:lnSpc>
                <a:spcPct val="100000"/>
              </a:lnSpc>
              <a:spcBef>
                <a:spcPts val="1400"/>
              </a:spcBef>
            </a:pPr>
            <a:endParaRPr lang="en-US" sz="1800" dirty="0">
              <a:solidFill>
                <a:srgbClr val="1C7DDB"/>
              </a:solidFill>
              <a:latin typeface="Abadi MT Condensed Light" panose="020B0306030101010103" pitchFamily="34" charset="77"/>
            </a:endParaRPr>
          </a:p>
          <a:p>
            <a:pPr>
              <a:lnSpc>
                <a:spcPct val="100000"/>
              </a:lnSpc>
              <a:spcBef>
                <a:spcPts val="1400"/>
              </a:spcBef>
            </a:pPr>
            <a:endParaRPr lang="en-US" sz="1800" dirty="0">
              <a:solidFill>
                <a:srgbClr val="1C7DDB"/>
              </a:solidFill>
              <a:latin typeface="Abadi MT Condensed Light" panose="020B0306030101010103" pitchFamily="34" charset="77"/>
            </a:endParaRPr>
          </a:p>
          <a:p>
            <a:pPr>
              <a:lnSpc>
                <a:spcPct val="100000"/>
              </a:lnSpc>
              <a:spcBef>
                <a:spcPts val="1400"/>
              </a:spcBef>
            </a:pPr>
            <a:endParaRPr lang="en-US" sz="1800" dirty="0">
              <a:solidFill>
                <a:srgbClr val="1C7DDB"/>
              </a:solidFill>
              <a:latin typeface="Abadi MT Condensed Light" panose="020B0306030101010103" pitchFamily="34" charset="77"/>
            </a:endParaRPr>
          </a:p>
          <a:p>
            <a:pPr>
              <a:lnSpc>
                <a:spcPct val="100000"/>
              </a:lnSpc>
              <a:spcBef>
                <a:spcPts val="1400"/>
              </a:spcBef>
            </a:pPr>
            <a:endParaRPr lang="en-US" sz="1800" dirty="0">
              <a:solidFill>
                <a:srgbClr val="1C7DDB"/>
              </a:solidFill>
              <a:latin typeface="Abadi MT Condensed Light" panose="020B0306030101010103" pitchFamily="34" charset="77"/>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dirty="0">
                <a:solidFill>
                  <a:srgbClr val="1C7DDB"/>
                </a:solidFill>
                <a:latin typeface="Abadi MT Condensed Light" panose="020B0306030101010103" pitchFamily="34" charset="77"/>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1800" smtClean="0">
                <a:latin typeface="Abadi MT Condensed Light" panose="020B0306030101010103" pitchFamily="34" charset="77"/>
              </a:rPr>
              <a:t>7</a:t>
            </a:fld>
            <a:endParaRPr lang="en-US" sz="1800">
              <a:latin typeface="Abadi MT Condensed Light" panose="020B0306030101010103" pitchFamily="34" charset="77"/>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01384" y="3592277"/>
            <a:ext cx="4735890" cy="2406886"/>
          </a:xfrm>
          <a:prstGeom prst="rect">
            <a:avLst/>
          </a:prstGeom>
          <a:solidFill>
            <a:schemeClr val="bg1"/>
          </a:solidFill>
        </p:spPr>
        <p:txBody>
          <a:bodyPr vert="horz" lIns="91440" tIns="45720" rIns="91440" bIns="45720" rtlCol="0" anchor="t">
            <a:normAutofit/>
          </a:bodyPr>
          <a:lstStyle/>
          <a:p>
            <a:pPr marL="0" indent="0">
              <a:lnSpc>
                <a:spcPct val="100000"/>
              </a:lnSpc>
              <a:spcBef>
                <a:spcPts val="1400"/>
              </a:spcBef>
              <a:buNone/>
            </a:pPr>
            <a:endParaRPr lang="en-US" sz="1800" dirty="0">
              <a:solidFill>
                <a:srgbClr val="1C7DDB"/>
              </a:solidFill>
              <a:latin typeface="Abadi MT Condensed Light" panose="020B0306030101010103" pitchFamily="34" charset="77"/>
            </a:endParaRPr>
          </a:p>
          <a:p>
            <a:pPr>
              <a:lnSpc>
                <a:spcPct val="100000"/>
              </a:lnSpc>
              <a:spcBef>
                <a:spcPts val="1400"/>
              </a:spcBef>
            </a:pPr>
            <a:r>
              <a:rPr lang="en-US" sz="1800" dirty="0">
                <a:solidFill>
                  <a:srgbClr val="1C7DDB"/>
                </a:solidFill>
                <a:latin typeface="Abadi MT Condensed Light" panose="020B0306030101010103" pitchFamily="34" charset="77"/>
              </a:rPr>
              <a:t>Add the GitHub URL of the completed SpaceX API calls notebook (must include completed code cell and outcome cell), as an external reference and peer-review purpose</a:t>
            </a:r>
          </a:p>
          <a:p>
            <a:endParaRPr lang="en-US" sz="1800" dirty="0">
              <a:solidFill>
                <a:srgbClr val="1C7DDB"/>
              </a:solidFill>
              <a:latin typeface="Abadi MT Condensed Light" panose="020B0306030101010103" pitchFamily="34" charset="77"/>
            </a:endParaRPr>
          </a:p>
          <a:p>
            <a:endParaRPr lang="en-US" sz="1800" dirty="0">
              <a:solidFill>
                <a:srgbClr val="1C7DDB"/>
              </a:solidFill>
              <a:latin typeface="Abadi MT Condensed Light" panose="020B0306030101010103" pitchFamily="34" charset="77"/>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3003777" y="596753"/>
            <a:ext cx="6028297"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1800" dirty="0">
                <a:solidFill>
                  <a:srgbClr val="1C7DDB"/>
                </a:solidFill>
                <a:latin typeface="Abadi MT Condensed Light" panose="020B0306030101010103" pitchFamily="34" charset="77"/>
              </a:rPr>
              <a:t>Data Collection – SpaceX API</a:t>
            </a:r>
          </a:p>
        </p:txBody>
      </p:sp>
      <p:pic>
        <p:nvPicPr>
          <p:cNvPr id="7" name="Picture 6">
            <a:extLst>
              <a:ext uri="{FF2B5EF4-FFF2-40B4-BE49-F238E27FC236}">
                <a16:creationId xmlns:a16="http://schemas.microsoft.com/office/drawing/2014/main" id="{D3B03ECB-96D4-E544-9138-1E190B29D6E8}"/>
              </a:ext>
            </a:extLst>
          </p:cNvPr>
          <p:cNvPicPr>
            <a:picLocks noChangeAspect="1"/>
          </p:cNvPicPr>
          <p:nvPr/>
        </p:nvPicPr>
        <p:blipFill>
          <a:blip r:embed="rId3"/>
          <a:stretch>
            <a:fillRect/>
          </a:stretch>
        </p:blipFill>
        <p:spPr>
          <a:xfrm>
            <a:off x="5461001" y="1952625"/>
            <a:ext cx="2741705" cy="557493"/>
          </a:xfrm>
          <a:prstGeom prst="rect">
            <a:avLst/>
          </a:prstGeom>
        </p:spPr>
      </p:pic>
      <p:pic>
        <p:nvPicPr>
          <p:cNvPr id="9" name="Picture 8">
            <a:extLst>
              <a:ext uri="{FF2B5EF4-FFF2-40B4-BE49-F238E27FC236}">
                <a16:creationId xmlns:a16="http://schemas.microsoft.com/office/drawing/2014/main" id="{F439BB11-79C6-5343-AB51-522A29D0AEB6}"/>
              </a:ext>
            </a:extLst>
          </p:cNvPr>
          <p:cNvPicPr>
            <a:picLocks noChangeAspect="1"/>
          </p:cNvPicPr>
          <p:nvPr/>
        </p:nvPicPr>
        <p:blipFill>
          <a:blip r:embed="rId4"/>
          <a:stretch>
            <a:fillRect/>
          </a:stretch>
        </p:blipFill>
        <p:spPr>
          <a:xfrm>
            <a:off x="5148117" y="2846131"/>
            <a:ext cx="2741705" cy="459518"/>
          </a:xfrm>
          <a:prstGeom prst="rect">
            <a:avLst/>
          </a:prstGeom>
        </p:spPr>
      </p:pic>
      <p:pic>
        <p:nvPicPr>
          <p:cNvPr id="11" name="Picture 10">
            <a:extLst>
              <a:ext uri="{FF2B5EF4-FFF2-40B4-BE49-F238E27FC236}">
                <a16:creationId xmlns:a16="http://schemas.microsoft.com/office/drawing/2014/main" id="{73895C0B-18BC-6644-8138-0A94261FA6C1}"/>
              </a:ext>
            </a:extLst>
          </p:cNvPr>
          <p:cNvPicPr>
            <a:picLocks noChangeAspect="1"/>
          </p:cNvPicPr>
          <p:nvPr/>
        </p:nvPicPr>
        <p:blipFill>
          <a:blip r:embed="rId5"/>
          <a:stretch>
            <a:fillRect/>
          </a:stretch>
        </p:blipFill>
        <p:spPr>
          <a:xfrm>
            <a:off x="5503272" y="4099367"/>
            <a:ext cx="1983182" cy="1245155"/>
          </a:xfrm>
          <a:prstGeom prst="rect">
            <a:avLst/>
          </a:prstGeom>
        </p:spPr>
      </p:pic>
      <p:pic>
        <p:nvPicPr>
          <p:cNvPr id="13" name="Picture 12">
            <a:extLst>
              <a:ext uri="{FF2B5EF4-FFF2-40B4-BE49-F238E27FC236}">
                <a16:creationId xmlns:a16="http://schemas.microsoft.com/office/drawing/2014/main" id="{55511CCF-D1B1-6042-9A9A-E0F733517CBF}"/>
              </a:ext>
            </a:extLst>
          </p:cNvPr>
          <p:cNvPicPr>
            <a:picLocks noChangeAspect="1"/>
          </p:cNvPicPr>
          <p:nvPr/>
        </p:nvPicPr>
        <p:blipFill>
          <a:blip r:embed="rId6"/>
          <a:stretch>
            <a:fillRect/>
          </a:stretch>
        </p:blipFill>
        <p:spPr>
          <a:xfrm>
            <a:off x="5518465" y="3674981"/>
            <a:ext cx="1983182" cy="459518"/>
          </a:xfrm>
          <a:prstGeom prst="rect">
            <a:avLst/>
          </a:prstGeom>
        </p:spPr>
      </p:pic>
      <p:pic>
        <p:nvPicPr>
          <p:cNvPr id="16" name="Picture 15">
            <a:extLst>
              <a:ext uri="{FF2B5EF4-FFF2-40B4-BE49-F238E27FC236}">
                <a16:creationId xmlns:a16="http://schemas.microsoft.com/office/drawing/2014/main" id="{6688226E-41F1-DC40-A178-93090948BC5F}"/>
              </a:ext>
            </a:extLst>
          </p:cNvPr>
          <p:cNvPicPr>
            <a:picLocks noChangeAspect="1"/>
          </p:cNvPicPr>
          <p:nvPr/>
        </p:nvPicPr>
        <p:blipFill>
          <a:blip r:embed="rId7"/>
          <a:stretch>
            <a:fillRect/>
          </a:stretch>
        </p:blipFill>
        <p:spPr>
          <a:xfrm>
            <a:off x="8930402" y="2037009"/>
            <a:ext cx="2311940" cy="1929967"/>
          </a:xfrm>
          <a:prstGeom prst="rect">
            <a:avLst/>
          </a:prstGeom>
        </p:spPr>
      </p:pic>
      <p:sp>
        <p:nvSpPr>
          <p:cNvPr id="17" name="TextBox 16">
            <a:extLst>
              <a:ext uri="{FF2B5EF4-FFF2-40B4-BE49-F238E27FC236}">
                <a16:creationId xmlns:a16="http://schemas.microsoft.com/office/drawing/2014/main" id="{24999470-311B-554C-93D0-38679B08E4AF}"/>
              </a:ext>
            </a:extLst>
          </p:cNvPr>
          <p:cNvSpPr txBox="1"/>
          <p:nvPr/>
        </p:nvSpPr>
        <p:spPr>
          <a:xfrm>
            <a:off x="8924103" y="1686590"/>
            <a:ext cx="3000594" cy="369332"/>
          </a:xfrm>
          <a:prstGeom prst="rect">
            <a:avLst/>
          </a:prstGeom>
          <a:noFill/>
        </p:spPr>
        <p:txBody>
          <a:bodyPr wrap="square" rtlCol="0">
            <a:spAutoFit/>
          </a:bodyPr>
          <a:lstStyle/>
          <a:p>
            <a:r>
              <a:rPr lang="en-NG" dirty="0">
                <a:solidFill>
                  <a:srgbClr val="1C7DDB"/>
                </a:solidFill>
                <a:latin typeface="Abadi MT Condensed Light" panose="020B0306030101010103" pitchFamily="34" charset="77"/>
              </a:rPr>
              <a:t>4. Create dataframe from dictionary </a:t>
            </a:r>
          </a:p>
        </p:txBody>
      </p:sp>
      <p:sp>
        <p:nvSpPr>
          <p:cNvPr id="31" name="TextBox 30">
            <a:extLst>
              <a:ext uri="{FF2B5EF4-FFF2-40B4-BE49-F238E27FC236}">
                <a16:creationId xmlns:a16="http://schemas.microsoft.com/office/drawing/2014/main" id="{893CB9F8-5B01-554C-93DB-2B0354BCFB41}"/>
              </a:ext>
            </a:extLst>
          </p:cNvPr>
          <p:cNvSpPr txBox="1"/>
          <p:nvPr/>
        </p:nvSpPr>
        <p:spPr>
          <a:xfrm>
            <a:off x="6602700" y="5291221"/>
            <a:ext cx="2423356" cy="369332"/>
          </a:xfrm>
          <a:prstGeom prst="rect">
            <a:avLst/>
          </a:prstGeom>
          <a:noFill/>
        </p:spPr>
        <p:txBody>
          <a:bodyPr wrap="none" rtlCol="0">
            <a:spAutoFit/>
          </a:bodyPr>
          <a:lstStyle/>
          <a:p>
            <a:r>
              <a:rPr lang="en-NG" dirty="0">
                <a:solidFill>
                  <a:srgbClr val="1C7DDB"/>
                </a:solidFill>
                <a:latin typeface="Abadi MT Condensed Light" panose="020B0306030101010103" pitchFamily="34" charset="77"/>
              </a:rPr>
              <a:t>5.Filter and </a:t>
            </a:r>
            <a:r>
              <a:rPr lang="en-US" dirty="0">
                <a:solidFill>
                  <a:srgbClr val="1C7DDB"/>
                </a:solidFill>
                <a:latin typeface="Abadi MT Condensed Light" panose="020B0306030101010103" pitchFamily="34" charset="77"/>
              </a:rPr>
              <a:t>E</a:t>
            </a:r>
            <a:r>
              <a:rPr lang="en-NG" dirty="0">
                <a:solidFill>
                  <a:srgbClr val="1C7DDB"/>
                </a:solidFill>
                <a:latin typeface="Abadi MT Condensed Light" panose="020B0306030101010103" pitchFamily="34" charset="77"/>
              </a:rPr>
              <a:t>xport to csv file</a:t>
            </a:r>
          </a:p>
        </p:txBody>
      </p:sp>
      <p:sp>
        <p:nvSpPr>
          <p:cNvPr id="33" name="U-Turn Arrow 32">
            <a:extLst>
              <a:ext uri="{FF2B5EF4-FFF2-40B4-BE49-F238E27FC236}">
                <a16:creationId xmlns:a16="http://schemas.microsoft.com/office/drawing/2014/main" id="{E34B3129-F07D-AD46-AAF2-9B2364A5C31D}"/>
              </a:ext>
            </a:extLst>
          </p:cNvPr>
          <p:cNvSpPr/>
          <p:nvPr/>
        </p:nvSpPr>
        <p:spPr>
          <a:xfrm rot="5400000">
            <a:off x="7898725" y="3025341"/>
            <a:ext cx="557491" cy="38314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rgbClr val="1C7DDB"/>
              </a:solidFill>
              <a:latin typeface="Abadi MT Condensed Light" panose="020B0306030101010103" pitchFamily="34" charset="77"/>
            </a:endParaRPr>
          </a:p>
        </p:txBody>
      </p:sp>
      <p:sp>
        <p:nvSpPr>
          <p:cNvPr id="34" name="U-Turn Arrow 33">
            <a:extLst>
              <a:ext uri="{FF2B5EF4-FFF2-40B4-BE49-F238E27FC236}">
                <a16:creationId xmlns:a16="http://schemas.microsoft.com/office/drawing/2014/main" id="{3C03A568-9A52-9B4E-A999-794F168F9ED1}"/>
              </a:ext>
            </a:extLst>
          </p:cNvPr>
          <p:cNvSpPr/>
          <p:nvPr/>
        </p:nvSpPr>
        <p:spPr>
          <a:xfrm rot="5400000">
            <a:off x="8267933" y="2353565"/>
            <a:ext cx="557491" cy="38314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rgbClr val="1C7DDB"/>
              </a:solidFill>
              <a:latin typeface="Abadi MT Condensed Light" panose="020B0306030101010103" pitchFamily="34" charset="77"/>
            </a:endParaRPr>
          </a:p>
        </p:txBody>
      </p:sp>
      <p:sp>
        <p:nvSpPr>
          <p:cNvPr id="35" name="Bent-Up Arrow 34">
            <a:extLst>
              <a:ext uri="{FF2B5EF4-FFF2-40B4-BE49-F238E27FC236}">
                <a16:creationId xmlns:a16="http://schemas.microsoft.com/office/drawing/2014/main" id="{3BA83594-2E4F-D449-BB69-78F586FABA7B}"/>
              </a:ext>
            </a:extLst>
          </p:cNvPr>
          <p:cNvSpPr/>
          <p:nvPr/>
        </p:nvSpPr>
        <p:spPr>
          <a:xfrm>
            <a:off x="7516839" y="4132729"/>
            <a:ext cx="1752667" cy="32273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rgbClr val="1C7DDB"/>
              </a:solidFill>
              <a:latin typeface="Abadi MT Condensed Light" panose="020B0306030101010103" pitchFamily="34" charset="77"/>
            </a:endParaRPr>
          </a:p>
        </p:txBody>
      </p:sp>
      <p:pic>
        <p:nvPicPr>
          <p:cNvPr id="38" name="Picture 37">
            <a:extLst>
              <a:ext uri="{FF2B5EF4-FFF2-40B4-BE49-F238E27FC236}">
                <a16:creationId xmlns:a16="http://schemas.microsoft.com/office/drawing/2014/main" id="{157E9818-1003-DF47-B4F7-7FE3EB443D32}"/>
              </a:ext>
            </a:extLst>
          </p:cNvPr>
          <p:cNvPicPr>
            <a:picLocks noChangeAspect="1"/>
          </p:cNvPicPr>
          <p:nvPr/>
        </p:nvPicPr>
        <p:blipFill>
          <a:blip r:embed="rId8"/>
          <a:stretch>
            <a:fillRect/>
          </a:stretch>
        </p:blipFill>
        <p:spPr>
          <a:xfrm>
            <a:off x="6448976" y="5598813"/>
            <a:ext cx="3491405" cy="158989"/>
          </a:xfrm>
          <a:prstGeom prst="rect">
            <a:avLst/>
          </a:prstGeom>
        </p:spPr>
      </p:pic>
      <p:pic>
        <p:nvPicPr>
          <p:cNvPr id="40" name="Picture 39">
            <a:extLst>
              <a:ext uri="{FF2B5EF4-FFF2-40B4-BE49-F238E27FC236}">
                <a16:creationId xmlns:a16="http://schemas.microsoft.com/office/drawing/2014/main" id="{A8F2AF00-504A-9141-8F40-0FFB47F97192}"/>
              </a:ext>
            </a:extLst>
          </p:cNvPr>
          <p:cNvPicPr>
            <a:picLocks noChangeAspect="1"/>
          </p:cNvPicPr>
          <p:nvPr/>
        </p:nvPicPr>
        <p:blipFill>
          <a:blip r:embed="rId9"/>
          <a:stretch>
            <a:fillRect/>
          </a:stretch>
        </p:blipFill>
        <p:spPr>
          <a:xfrm>
            <a:off x="6448976" y="5737863"/>
            <a:ext cx="3446888" cy="222585"/>
          </a:xfrm>
          <a:prstGeom prst="rect">
            <a:avLst/>
          </a:prstGeom>
        </p:spPr>
      </p:pic>
      <p:pic>
        <p:nvPicPr>
          <p:cNvPr id="45" name="Graphic 44" descr="Head with gears">
            <a:extLst>
              <a:ext uri="{FF2B5EF4-FFF2-40B4-BE49-F238E27FC236}">
                <a16:creationId xmlns:a16="http://schemas.microsoft.com/office/drawing/2014/main" id="{69D7E273-C087-2246-AE07-2533A24512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16413" y="1792288"/>
            <a:ext cx="2519083" cy="2059363"/>
          </a:xfrm>
          <a:prstGeom prst="rect">
            <a:avLst/>
          </a:prstGeom>
        </p:spPr>
      </p:pic>
      <p:sp>
        <p:nvSpPr>
          <p:cNvPr id="47" name="Bent Arrow 46">
            <a:extLst>
              <a:ext uri="{FF2B5EF4-FFF2-40B4-BE49-F238E27FC236}">
                <a16:creationId xmlns:a16="http://schemas.microsoft.com/office/drawing/2014/main" id="{2F4A06A0-89CD-974C-8711-E44FEC39C046}"/>
              </a:ext>
            </a:extLst>
          </p:cNvPr>
          <p:cNvSpPr/>
          <p:nvPr/>
        </p:nvSpPr>
        <p:spPr>
          <a:xfrm rot="10800000">
            <a:off x="10291482" y="4145786"/>
            <a:ext cx="537893" cy="168127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rgbClr val="1C7DDB"/>
              </a:solidFill>
              <a:latin typeface="Abadi MT Condensed Light" panose="020B0306030101010103" pitchFamily="34" charset="77"/>
            </a:endParaRPr>
          </a:p>
        </p:txBody>
      </p:sp>
      <p:sp>
        <p:nvSpPr>
          <p:cNvPr id="2" name="TextBox 1">
            <a:extLst>
              <a:ext uri="{FF2B5EF4-FFF2-40B4-BE49-F238E27FC236}">
                <a16:creationId xmlns:a16="http://schemas.microsoft.com/office/drawing/2014/main" id="{CE80FAAF-B6FF-AE44-9D51-66E367190C04}"/>
              </a:ext>
            </a:extLst>
          </p:cNvPr>
          <p:cNvSpPr txBox="1"/>
          <p:nvPr/>
        </p:nvSpPr>
        <p:spPr>
          <a:xfrm>
            <a:off x="5337274" y="1598205"/>
            <a:ext cx="2407775" cy="369332"/>
          </a:xfrm>
          <a:prstGeom prst="rect">
            <a:avLst/>
          </a:prstGeom>
          <a:noFill/>
        </p:spPr>
        <p:txBody>
          <a:bodyPr wrap="none" rtlCol="0">
            <a:spAutoFit/>
          </a:bodyPr>
          <a:lstStyle/>
          <a:p>
            <a:r>
              <a:rPr lang="en-NG" dirty="0">
                <a:solidFill>
                  <a:srgbClr val="1C7DDB"/>
                </a:solidFill>
                <a:latin typeface="Abadi MT Condensed Light" panose="020B0306030101010103" pitchFamily="34" charset="77"/>
              </a:rPr>
              <a:t>1.Getting Response from API</a:t>
            </a:r>
          </a:p>
        </p:txBody>
      </p:sp>
      <p:sp>
        <p:nvSpPr>
          <p:cNvPr id="8" name="TextBox 7">
            <a:extLst>
              <a:ext uri="{FF2B5EF4-FFF2-40B4-BE49-F238E27FC236}">
                <a16:creationId xmlns:a16="http://schemas.microsoft.com/office/drawing/2014/main" id="{66D3D2FE-5F49-0349-9A41-3A8004A91345}"/>
              </a:ext>
            </a:extLst>
          </p:cNvPr>
          <p:cNvSpPr txBox="1"/>
          <p:nvPr/>
        </p:nvSpPr>
        <p:spPr>
          <a:xfrm>
            <a:off x="5214406" y="2476799"/>
            <a:ext cx="2318070" cy="369332"/>
          </a:xfrm>
          <a:prstGeom prst="rect">
            <a:avLst/>
          </a:prstGeom>
          <a:noFill/>
        </p:spPr>
        <p:txBody>
          <a:bodyPr wrap="none" rtlCol="0">
            <a:spAutoFit/>
          </a:bodyPr>
          <a:lstStyle/>
          <a:p>
            <a:r>
              <a:rPr lang="en-NG" dirty="0">
                <a:solidFill>
                  <a:srgbClr val="1C7DDB"/>
                </a:solidFill>
                <a:latin typeface="Abadi MT Condensed Light" panose="020B0306030101010103" pitchFamily="34" charset="77"/>
              </a:rPr>
              <a:t>2.</a:t>
            </a:r>
            <a:r>
              <a:rPr lang="en-US" dirty="0">
                <a:solidFill>
                  <a:srgbClr val="1C7DDB"/>
                </a:solidFill>
                <a:latin typeface="Abadi MT Condensed Light" panose="020B0306030101010103" pitchFamily="34" charset="77"/>
              </a:rPr>
              <a:t>C</a:t>
            </a:r>
            <a:r>
              <a:rPr lang="en-NG" dirty="0">
                <a:solidFill>
                  <a:srgbClr val="1C7DDB"/>
                </a:solidFill>
                <a:latin typeface="Abadi MT Condensed Light" panose="020B0306030101010103" pitchFamily="34" charset="77"/>
              </a:rPr>
              <a:t>onverting to json format</a:t>
            </a:r>
          </a:p>
        </p:txBody>
      </p:sp>
      <p:sp>
        <p:nvSpPr>
          <p:cNvPr id="10" name="TextBox 9">
            <a:extLst>
              <a:ext uri="{FF2B5EF4-FFF2-40B4-BE49-F238E27FC236}">
                <a16:creationId xmlns:a16="http://schemas.microsoft.com/office/drawing/2014/main" id="{DC39A488-94B3-AF4E-8FBA-D38643E8ADEA}"/>
              </a:ext>
            </a:extLst>
          </p:cNvPr>
          <p:cNvSpPr txBox="1"/>
          <p:nvPr/>
        </p:nvSpPr>
        <p:spPr>
          <a:xfrm>
            <a:off x="5260101" y="3355393"/>
            <a:ext cx="1388522" cy="369332"/>
          </a:xfrm>
          <a:prstGeom prst="rect">
            <a:avLst/>
          </a:prstGeom>
          <a:noFill/>
        </p:spPr>
        <p:txBody>
          <a:bodyPr wrap="none" rtlCol="0">
            <a:spAutoFit/>
          </a:bodyPr>
          <a:lstStyle/>
          <a:p>
            <a:r>
              <a:rPr lang="en-NG" dirty="0">
                <a:solidFill>
                  <a:srgbClr val="1C7DDB"/>
                </a:solidFill>
                <a:latin typeface="Abadi MT Condensed Light" panose="020B0306030101010103" pitchFamily="34" charset="77"/>
              </a:rPr>
              <a:t>3.</a:t>
            </a:r>
            <a:r>
              <a:rPr lang="en-US" dirty="0">
                <a:solidFill>
                  <a:srgbClr val="1C7DDB"/>
                </a:solidFill>
                <a:latin typeface="Abadi MT Condensed Light" panose="020B0306030101010103" pitchFamily="34" charset="77"/>
              </a:rPr>
              <a:t>C</a:t>
            </a:r>
            <a:r>
              <a:rPr lang="en-NG" dirty="0">
                <a:solidFill>
                  <a:srgbClr val="1C7DDB"/>
                </a:solidFill>
                <a:latin typeface="Abadi MT Condensed Light" panose="020B0306030101010103" pitchFamily="34" charset="77"/>
              </a:rPr>
              <a:t>leaning data</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143404" y="6244770"/>
            <a:ext cx="451342" cy="401638"/>
          </a:xfrm>
        </p:spPr>
        <p:txBody>
          <a:bodyPr/>
          <a:lstStyle/>
          <a:p>
            <a:fld id="{5075537C-CA84-1446-933C-8E9D027F9201}" type="slidenum">
              <a:rPr lang="en-US" sz="1800" smtClean="0">
                <a:latin typeface="Abadi MT Condensed Light" panose="020B0306030101010103" pitchFamily="34" charset="77"/>
              </a:rPr>
              <a:t>8</a:t>
            </a:fld>
            <a:endParaRPr lang="en-US" sz="1800" dirty="0">
              <a:latin typeface="Abadi MT Condensed Light" panose="020B0306030101010103" pitchFamily="34" charset="77"/>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59622" y="5619111"/>
            <a:ext cx="3932238" cy="1829453"/>
          </a:xfrm>
          <a:prstGeom prst="rect">
            <a:avLst/>
          </a:prstGeom>
        </p:spPr>
        <p:txBody>
          <a:bodyPr lIns="91440" tIns="45720" rIns="91440" bIns="45720" anchor="t">
            <a:noAutofit/>
          </a:bodyPr>
          <a:lstStyle/>
          <a:p>
            <a:pPr>
              <a:lnSpc>
                <a:spcPct val="100000"/>
              </a:lnSpc>
              <a:spcBef>
                <a:spcPts val="1400"/>
              </a:spcBef>
            </a:pPr>
            <a:r>
              <a:rPr lang="en-US" sz="1800" dirty="0">
                <a:solidFill>
                  <a:srgbClr val="1C7DDB"/>
                </a:solidFill>
                <a:latin typeface="Abadi MT Condensed Light" panose="020B0306030101010103" pitchFamily="34" charset="77"/>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sz="1800">
              <a:solidFill>
                <a:srgbClr val="1C7DDB"/>
              </a:solidFill>
              <a:latin typeface="Abadi MT Condensed Light" panose="020B0306030101010103" pitchFamily="34" charset="77"/>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dirty="0">
                <a:solidFill>
                  <a:srgbClr val="1C7DDB"/>
                </a:solidFill>
                <a:latin typeface="Abadi MT Condensed Light" panose="020B0306030101010103" pitchFamily="34" charset="77"/>
              </a:rPr>
              <a:t>Data Collection - Scraping</a:t>
            </a:r>
          </a:p>
        </p:txBody>
      </p:sp>
      <p:pic>
        <p:nvPicPr>
          <p:cNvPr id="7" name="Graphic 6" descr="Head with gears">
            <a:extLst>
              <a:ext uri="{FF2B5EF4-FFF2-40B4-BE49-F238E27FC236}">
                <a16:creationId xmlns:a16="http://schemas.microsoft.com/office/drawing/2014/main" id="{24E991B1-854A-D74C-8292-91C593D5C5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2514" y="1429628"/>
            <a:ext cx="2519083" cy="2059363"/>
          </a:xfrm>
          <a:prstGeom prst="rect">
            <a:avLst/>
          </a:prstGeom>
        </p:spPr>
      </p:pic>
      <p:pic>
        <p:nvPicPr>
          <p:cNvPr id="8" name="Picture 7">
            <a:extLst>
              <a:ext uri="{FF2B5EF4-FFF2-40B4-BE49-F238E27FC236}">
                <a16:creationId xmlns:a16="http://schemas.microsoft.com/office/drawing/2014/main" id="{6347BC11-9CC7-7745-AC94-6A248BD99D19}"/>
              </a:ext>
            </a:extLst>
          </p:cNvPr>
          <p:cNvPicPr>
            <a:picLocks noChangeAspect="1"/>
          </p:cNvPicPr>
          <p:nvPr/>
        </p:nvPicPr>
        <p:blipFill>
          <a:blip r:embed="rId6"/>
          <a:stretch>
            <a:fillRect/>
          </a:stretch>
        </p:blipFill>
        <p:spPr>
          <a:xfrm>
            <a:off x="922411" y="3880344"/>
            <a:ext cx="2618772" cy="562809"/>
          </a:xfrm>
          <a:prstGeom prst="rect">
            <a:avLst/>
          </a:prstGeom>
        </p:spPr>
      </p:pic>
      <p:pic>
        <p:nvPicPr>
          <p:cNvPr id="10" name="Picture 9">
            <a:extLst>
              <a:ext uri="{FF2B5EF4-FFF2-40B4-BE49-F238E27FC236}">
                <a16:creationId xmlns:a16="http://schemas.microsoft.com/office/drawing/2014/main" id="{58FA5315-20A6-5644-BFEA-F368AA3DC4B1}"/>
              </a:ext>
            </a:extLst>
          </p:cNvPr>
          <p:cNvPicPr>
            <a:picLocks noChangeAspect="1"/>
          </p:cNvPicPr>
          <p:nvPr/>
        </p:nvPicPr>
        <p:blipFill>
          <a:blip r:embed="rId7"/>
          <a:stretch>
            <a:fillRect/>
          </a:stretch>
        </p:blipFill>
        <p:spPr>
          <a:xfrm>
            <a:off x="917930" y="4900139"/>
            <a:ext cx="4204446" cy="660400"/>
          </a:xfrm>
          <a:prstGeom prst="rect">
            <a:avLst/>
          </a:prstGeom>
        </p:spPr>
      </p:pic>
      <p:pic>
        <p:nvPicPr>
          <p:cNvPr id="14" name="Picture 13">
            <a:extLst>
              <a:ext uri="{FF2B5EF4-FFF2-40B4-BE49-F238E27FC236}">
                <a16:creationId xmlns:a16="http://schemas.microsoft.com/office/drawing/2014/main" id="{A0F4CE95-6203-3A44-BCC4-84BCC9B8A04A}"/>
              </a:ext>
            </a:extLst>
          </p:cNvPr>
          <p:cNvPicPr>
            <a:picLocks noChangeAspect="1"/>
          </p:cNvPicPr>
          <p:nvPr/>
        </p:nvPicPr>
        <p:blipFill>
          <a:blip r:embed="rId8"/>
          <a:stretch>
            <a:fillRect/>
          </a:stretch>
        </p:blipFill>
        <p:spPr>
          <a:xfrm>
            <a:off x="6508541" y="2356378"/>
            <a:ext cx="4092784" cy="1132613"/>
          </a:xfrm>
          <a:prstGeom prst="rect">
            <a:avLst/>
          </a:prstGeom>
        </p:spPr>
      </p:pic>
      <p:sp>
        <p:nvSpPr>
          <p:cNvPr id="15" name="TextBox 14">
            <a:extLst>
              <a:ext uri="{FF2B5EF4-FFF2-40B4-BE49-F238E27FC236}">
                <a16:creationId xmlns:a16="http://schemas.microsoft.com/office/drawing/2014/main" id="{BD05F94E-7B79-BB43-9C20-AFACB57D982D}"/>
              </a:ext>
            </a:extLst>
          </p:cNvPr>
          <p:cNvSpPr txBox="1"/>
          <p:nvPr/>
        </p:nvSpPr>
        <p:spPr>
          <a:xfrm>
            <a:off x="6580626" y="2103796"/>
            <a:ext cx="1758815" cy="369332"/>
          </a:xfrm>
          <a:prstGeom prst="rect">
            <a:avLst/>
          </a:prstGeom>
          <a:noFill/>
        </p:spPr>
        <p:txBody>
          <a:bodyPr wrap="none" rtlCol="0">
            <a:spAutoFit/>
          </a:bodyPr>
          <a:lstStyle/>
          <a:p>
            <a:r>
              <a:rPr lang="en-NG" dirty="0">
                <a:solidFill>
                  <a:srgbClr val="1C7DDB"/>
                </a:solidFill>
                <a:latin typeface="Abadi MT Condensed Light" panose="020B0306030101010103" pitchFamily="34" charset="77"/>
              </a:rPr>
              <a:t>4.Get column names</a:t>
            </a:r>
          </a:p>
        </p:txBody>
      </p:sp>
      <p:pic>
        <p:nvPicPr>
          <p:cNvPr id="17" name="Picture 16">
            <a:extLst>
              <a:ext uri="{FF2B5EF4-FFF2-40B4-BE49-F238E27FC236}">
                <a16:creationId xmlns:a16="http://schemas.microsoft.com/office/drawing/2014/main" id="{4B7D28A8-6671-574D-A5A7-00A26878C355}"/>
              </a:ext>
            </a:extLst>
          </p:cNvPr>
          <p:cNvPicPr>
            <a:picLocks noChangeAspect="1"/>
          </p:cNvPicPr>
          <p:nvPr/>
        </p:nvPicPr>
        <p:blipFill>
          <a:blip r:embed="rId9"/>
          <a:stretch>
            <a:fillRect/>
          </a:stretch>
        </p:blipFill>
        <p:spPr>
          <a:xfrm>
            <a:off x="6508541" y="1739579"/>
            <a:ext cx="4149934" cy="401638"/>
          </a:xfrm>
          <a:prstGeom prst="rect">
            <a:avLst/>
          </a:prstGeom>
        </p:spPr>
      </p:pic>
      <p:sp>
        <p:nvSpPr>
          <p:cNvPr id="20" name="TextBox 19">
            <a:extLst>
              <a:ext uri="{FF2B5EF4-FFF2-40B4-BE49-F238E27FC236}">
                <a16:creationId xmlns:a16="http://schemas.microsoft.com/office/drawing/2014/main" id="{B542044F-8BB5-3E4F-A462-391BB0CFA31E}"/>
              </a:ext>
            </a:extLst>
          </p:cNvPr>
          <p:cNvSpPr txBox="1"/>
          <p:nvPr/>
        </p:nvSpPr>
        <p:spPr>
          <a:xfrm>
            <a:off x="6559553" y="1452191"/>
            <a:ext cx="1721946" cy="369332"/>
          </a:xfrm>
          <a:prstGeom prst="rect">
            <a:avLst/>
          </a:prstGeom>
          <a:noFill/>
        </p:spPr>
        <p:txBody>
          <a:bodyPr wrap="none" rtlCol="0">
            <a:spAutoFit/>
          </a:bodyPr>
          <a:lstStyle/>
          <a:p>
            <a:r>
              <a:rPr lang="en-NG" dirty="0">
                <a:solidFill>
                  <a:srgbClr val="1C7DDB"/>
                </a:solidFill>
                <a:latin typeface="Abadi MT Condensed Light" panose="020B0306030101010103" pitchFamily="34" charset="77"/>
              </a:rPr>
              <a:t>3.Finding the tables</a:t>
            </a:r>
          </a:p>
        </p:txBody>
      </p:sp>
      <p:pic>
        <p:nvPicPr>
          <p:cNvPr id="9" name="Picture 8">
            <a:extLst>
              <a:ext uri="{FF2B5EF4-FFF2-40B4-BE49-F238E27FC236}">
                <a16:creationId xmlns:a16="http://schemas.microsoft.com/office/drawing/2014/main" id="{EF072120-97D6-8748-B73D-F21137B3FEA7}"/>
              </a:ext>
            </a:extLst>
          </p:cNvPr>
          <p:cNvPicPr>
            <a:picLocks noChangeAspect="1"/>
          </p:cNvPicPr>
          <p:nvPr/>
        </p:nvPicPr>
        <p:blipFill>
          <a:blip r:embed="rId10"/>
          <a:stretch>
            <a:fillRect/>
          </a:stretch>
        </p:blipFill>
        <p:spPr>
          <a:xfrm>
            <a:off x="6508541" y="4978749"/>
            <a:ext cx="2628315" cy="784420"/>
          </a:xfrm>
          <a:prstGeom prst="rect">
            <a:avLst/>
          </a:prstGeom>
        </p:spPr>
      </p:pic>
      <p:sp>
        <p:nvSpPr>
          <p:cNvPr id="12" name="TextBox 11">
            <a:extLst>
              <a:ext uri="{FF2B5EF4-FFF2-40B4-BE49-F238E27FC236}">
                <a16:creationId xmlns:a16="http://schemas.microsoft.com/office/drawing/2014/main" id="{9F7D37F4-7EFC-8748-BB0F-07744A10CDAE}"/>
              </a:ext>
            </a:extLst>
          </p:cNvPr>
          <p:cNvSpPr txBox="1"/>
          <p:nvPr/>
        </p:nvSpPr>
        <p:spPr>
          <a:xfrm>
            <a:off x="6559552" y="3426716"/>
            <a:ext cx="2870197" cy="369332"/>
          </a:xfrm>
          <a:prstGeom prst="rect">
            <a:avLst/>
          </a:prstGeom>
          <a:noFill/>
        </p:spPr>
        <p:txBody>
          <a:bodyPr wrap="square" rtlCol="0">
            <a:spAutoFit/>
          </a:bodyPr>
          <a:lstStyle/>
          <a:p>
            <a:r>
              <a:rPr lang="en-NG" dirty="0">
                <a:solidFill>
                  <a:srgbClr val="1C7DDB"/>
                </a:solidFill>
                <a:latin typeface="Abadi MT Condensed Light" panose="020B0306030101010103" pitchFamily="34" charset="77"/>
              </a:rPr>
              <a:t>5.Dictionary creation </a:t>
            </a:r>
          </a:p>
        </p:txBody>
      </p:sp>
      <p:pic>
        <p:nvPicPr>
          <p:cNvPr id="16" name="Picture 15">
            <a:extLst>
              <a:ext uri="{FF2B5EF4-FFF2-40B4-BE49-F238E27FC236}">
                <a16:creationId xmlns:a16="http://schemas.microsoft.com/office/drawing/2014/main" id="{6F371272-E553-EA4C-9B57-AB3F0238017A}"/>
              </a:ext>
            </a:extLst>
          </p:cNvPr>
          <p:cNvPicPr>
            <a:picLocks noChangeAspect="1"/>
          </p:cNvPicPr>
          <p:nvPr/>
        </p:nvPicPr>
        <p:blipFill>
          <a:blip r:embed="rId11"/>
          <a:stretch>
            <a:fillRect/>
          </a:stretch>
        </p:blipFill>
        <p:spPr>
          <a:xfrm>
            <a:off x="6508541" y="3735212"/>
            <a:ext cx="2299703" cy="981133"/>
          </a:xfrm>
          <a:prstGeom prst="rect">
            <a:avLst/>
          </a:prstGeom>
        </p:spPr>
      </p:pic>
      <p:sp>
        <p:nvSpPr>
          <p:cNvPr id="19" name="TextBox 18">
            <a:extLst>
              <a:ext uri="{FF2B5EF4-FFF2-40B4-BE49-F238E27FC236}">
                <a16:creationId xmlns:a16="http://schemas.microsoft.com/office/drawing/2014/main" id="{EB6A3EF1-65D8-904C-BE7E-B1DCFB004E7E}"/>
              </a:ext>
            </a:extLst>
          </p:cNvPr>
          <p:cNvSpPr txBox="1"/>
          <p:nvPr/>
        </p:nvSpPr>
        <p:spPr>
          <a:xfrm>
            <a:off x="6559553" y="4749636"/>
            <a:ext cx="3402384" cy="369332"/>
          </a:xfrm>
          <a:prstGeom prst="rect">
            <a:avLst/>
          </a:prstGeom>
          <a:noFill/>
        </p:spPr>
        <p:txBody>
          <a:bodyPr wrap="square" rtlCol="0">
            <a:spAutoFit/>
          </a:bodyPr>
          <a:lstStyle/>
          <a:p>
            <a:r>
              <a:rPr lang="en-NG" dirty="0">
                <a:solidFill>
                  <a:srgbClr val="1C7DDB"/>
                </a:solidFill>
                <a:latin typeface="Abadi MT Condensed Light" panose="020B0306030101010103" pitchFamily="34" charset="77"/>
              </a:rPr>
              <a:t>6.Appending of Data to keys</a:t>
            </a:r>
          </a:p>
        </p:txBody>
      </p:sp>
      <p:pic>
        <p:nvPicPr>
          <p:cNvPr id="22" name="Picture 21">
            <a:extLst>
              <a:ext uri="{FF2B5EF4-FFF2-40B4-BE49-F238E27FC236}">
                <a16:creationId xmlns:a16="http://schemas.microsoft.com/office/drawing/2014/main" id="{9E4EB3A1-BB4C-E741-AF7B-D3A67B131E0A}"/>
              </a:ext>
            </a:extLst>
          </p:cNvPr>
          <p:cNvPicPr>
            <a:picLocks noChangeAspect="1"/>
          </p:cNvPicPr>
          <p:nvPr/>
        </p:nvPicPr>
        <p:blipFill>
          <a:blip r:embed="rId12"/>
          <a:stretch>
            <a:fillRect/>
          </a:stretch>
        </p:blipFill>
        <p:spPr>
          <a:xfrm>
            <a:off x="6559553" y="6153686"/>
            <a:ext cx="3009900" cy="660400"/>
          </a:xfrm>
          <a:prstGeom prst="rect">
            <a:avLst/>
          </a:prstGeom>
        </p:spPr>
      </p:pic>
      <p:sp>
        <p:nvSpPr>
          <p:cNvPr id="24" name="TextBox 23">
            <a:extLst>
              <a:ext uri="{FF2B5EF4-FFF2-40B4-BE49-F238E27FC236}">
                <a16:creationId xmlns:a16="http://schemas.microsoft.com/office/drawing/2014/main" id="{3F0D34BB-628A-3C41-8B7C-9F7A67E5135B}"/>
              </a:ext>
            </a:extLst>
          </p:cNvPr>
          <p:cNvSpPr txBox="1"/>
          <p:nvPr/>
        </p:nvSpPr>
        <p:spPr>
          <a:xfrm>
            <a:off x="6559552" y="5750481"/>
            <a:ext cx="3779403" cy="369332"/>
          </a:xfrm>
          <a:prstGeom prst="rect">
            <a:avLst/>
          </a:prstGeom>
          <a:noFill/>
        </p:spPr>
        <p:txBody>
          <a:bodyPr wrap="square" rtlCol="0">
            <a:spAutoFit/>
          </a:bodyPr>
          <a:lstStyle/>
          <a:p>
            <a:r>
              <a:rPr lang="en-NG" dirty="0">
                <a:solidFill>
                  <a:srgbClr val="1C7DDB"/>
                </a:solidFill>
                <a:latin typeface="Abadi MT Condensed Light" panose="020B0306030101010103" pitchFamily="34" charset="77"/>
              </a:rPr>
              <a:t>7.</a:t>
            </a:r>
            <a:r>
              <a:rPr lang="en-US" dirty="0">
                <a:solidFill>
                  <a:srgbClr val="1C7DDB"/>
                </a:solidFill>
                <a:latin typeface="Abadi MT Condensed Light" panose="020B0306030101010103" pitchFamily="34" charset="77"/>
              </a:rPr>
              <a:t>C</a:t>
            </a:r>
            <a:r>
              <a:rPr lang="en-NG" dirty="0">
                <a:solidFill>
                  <a:srgbClr val="1C7DDB"/>
                </a:solidFill>
                <a:latin typeface="Abadi MT Condensed Light" panose="020B0306030101010103" pitchFamily="34" charset="77"/>
              </a:rPr>
              <a:t>onverting to dataframe and then csv file</a:t>
            </a:r>
          </a:p>
        </p:txBody>
      </p:sp>
      <p:sp>
        <p:nvSpPr>
          <p:cNvPr id="25" name="Curved Right Arrow 24">
            <a:extLst>
              <a:ext uri="{FF2B5EF4-FFF2-40B4-BE49-F238E27FC236}">
                <a16:creationId xmlns:a16="http://schemas.microsoft.com/office/drawing/2014/main" id="{6CC267AA-5AFE-7543-8791-B941EB913599}"/>
              </a:ext>
            </a:extLst>
          </p:cNvPr>
          <p:cNvSpPr/>
          <p:nvPr/>
        </p:nvSpPr>
        <p:spPr>
          <a:xfrm>
            <a:off x="92869" y="4186238"/>
            <a:ext cx="564356" cy="108585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rgbClr val="1C7DDB"/>
              </a:solidFill>
              <a:latin typeface="Abadi MT Condensed Light" panose="020B0306030101010103" pitchFamily="34" charset="77"/>
            </a:endParaRPr>
          </a:p>
        </p:txBody>
      </p:sp>
      <p:cxnSp>
        <p:nvCxnSpPr>
          <p:cNvPr id="34" name="Elbow Connector 33">
            <a:extLst>
              <a:ext uri="{FF2B5EF4-FFF2-40B4-BE49-F238E27FC236}">
                <a16:creationId xmlns:a16="http://schemas.microsoft.com/office/drawing/2014/main" id="{3EA57E0E-C82B-F042-AF14-AC4DC73BD969}"/>
              </a:ext>
            </a:extLst>
          </p:cNvPr>
          <p:cNvCxnSpPr>
            <a:cxnSpLocks/>
            <a:endCxn id="20" idx="1"/>
          </p:cNvCxnSpPr>
          <p:nvPr/>
        </p:nvCxnSpPr>
        <p:spPr>
          <a:xfrm rot="5400000" flipH="1" flipV="1">
            <a:off x="4396758" y="2923560"/>
            <a:ext cx="3449497" cy="876093"/>
          </a:xfrm>
          <a:prstGeom prst="curved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7" name="Straight Connector 36">
            <a:extLst>
              <a:ext uri="{FF2B5EF4-FFF2-40B4-BE49-F238E27FC236}">
                <a16:creationId xmlns:a16="http://schemas.microsoft.com/office/drawing/2014/main" id="{1C844221-051B-624B-8AB5-B6FCAD0D9108}"/>
              </a:ext>
            </a:extLst>
          </p:cNvPr>
          <p:cNvCxnSpPr>
            <a:cxnSpLocks/>
          </p:cNvCxnSpPr>
          <p:nvPr/>
        </p:nvCxnSpPr>
        <p:spPr>
          <a:xfrm flipV="1">
            <a:off x="5183304" y="5086351"/>
            <a:ext cx="500155" cy="14287"/>
          </a:xfrm>
          <a:prstGeom prst="line">
            <a:avLst/>
          </a:prstGeom>
        </p:spPr>
        <p:style>
          <a:lnRef idx="2">
            <a:schemeClr val="accent1"/>
          </a:lnRef>
          <a:fillRef idx="0">
            <a:schemeClr val="accent1"/>
          </a:fillRef>
          <a:effectRef idx="1">
            <a:schemeClr val="accent1"/>
          </a:effectRef>
          <a:fontRef idx="minor">
            <a:schemeClr val="tx1"/>
          </a:fontRef>
        </p:style>
      </p:cxnSp>
      <p:sp>
        <p:nvSpPr>
          <p:cNvPr id="39" name="Curved Left Arrow 38">
            <a:extLst>
              <a:ext uri="{FF2B5EF4-FFF2-40B4-BE49-F238E27FC236}">
                <a16:creationId xmlns:a16="http://schemas.microsoft.com/office/drawing/2014/main" id="{337C688D-A9BA-D940-9A05-E957F2705743}"/>
              </a:ext>
            </a:extLst>
          </p:cNvPr>
          <p:cNvSpPr/>
          <p:nvPr/>
        </p:nvSpPr>
        <p:spPr>
          <a:xfrm>
            <a:off x="10936478" y="5530816"/>
            <a:ext cx="607219" cy="78442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rgbClr val="1C7DDB"/>
              </a:solidFill>
              <a:latin typeface="Abadi MT Condensed Light" panose="020B0306030101010103" pitchFamily="34" charset="77"/>
            </a:endParaRPr>
          </a:p>
        </p:txBody>
      </p:sp>
      <p:sp>
        <p:nvSpPr>
          <p:cNvPr id="40" name="Curved Left Arrow 39">
            <a:extLst>
              <a:ext uri="{FF2B5EF4-FFF2-40B4-BE49-F238E27FC236}">
                <a16:creationId xmlns:a16="http://schemas.microsoft.com/office/drawing/2014/main" id="{4B0D0CEC-653D-7F43-882C-8C6D57DF31F5}"/>
              </a:ext>
            </a:extLst>
          </p:cNvPr>
          <p:cNvSpPr/>
          <p:nvPr/>
        </p:nvSpPr>
        <p:spPr>
          <a:xfrm>
            <a:off x="10937081" y="3024598"/>
            <a:ext cx="607219" cy="11681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rgbClr val="1C7DDB"/>
              </a:solidFill>
              <a:latin typeface="Abadi MT Condensed Light" panose="020B0306030101010103" pitchFamily="34" charset="77"/>
            </a:endParaRPr>
          </a:p>
        </p:txBody>
      </p:sp>
      <p:sp>
        <p:nvSpPr>
          <p:cNvPr id="41" name="Curved Left Arrow 40">
            <a:extLst>
              <a:ext uri="{FF2B5EF4-FFF2-40B4-BE49-F238E27FC236}">
                <a16:creationId xmlns:a16="http://schemas.microsoft.com/office/drawing/2014/main" id="{B2843956-B675-1D44-B1AB-43D2C5D99B9B}"/>
              </a:ext>
            </a:extLst>
          </p:cNvPr>
          <p:cNvSpPr/>
          <p:nvPr/>
        </p:nvSpPr>
        <p:spPr>
          <a:xfrm>
            <a:off x="10937081" y="4443153"/>
            <a:ext cx="607219" cy="83722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rgbClr val="1C7DDB"/>
              </a:solidFill>
              <a:latin typeface="Abadi MT Condensed Light" panose="020B0306030101010103" pitchFamily="34" charset="77"/>
            </a:endParaRPr>
          </a:p>
        </p:txBody>
      </p:sp>
      <p:sp>
        <p:nvSpPr>
          <p:cNvPr id="42" name="Curved Left Arrow 41">
            <a:extLst>
              <a:ext uri="{FF2B5EF4-FFF2-40B4-BE49-F238E27FC236}">
                <a16:creationId xmlns:a16="http://schemas.microsoft.com/office/drawing/2014/main" id="{88813426-2880-8849-BF2C-4A85E5443886}"/>
              </a:ext>
            </a:extLst>
          </p:cNvPr>
          <p:cNvSpPr/>
          <p:nvPr/>
        </p:nvSpPr>
        <p:spPr>
          <a:xfrm>
            <a:off x="10936478" y="1827509"/>
            <a:ext cx="607219" cy="9233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solidFill>
                <a:srgbClr val="1C7DDB"/>
              </a:solidFill>
              <a:latin typeface="Abadi MT Condensed Light" panose="020B0306030101010103" pitchFamily="34" charset="77"/>
            </a:endParaRPr>
          </a:p>
        </p:txBody>
      </p:sp>
      <p:sp>
        <p:nvSpPr>
          <p:cNvPr id="5" name="TextBox 4">
            <a:extLst>
              <a:ext uri="{FF2B5EF4-FFF2-40B4-BE49-F238E27FC236}">
                <a16:creationId xmlns:a16="http://schemas.microsoft.com/office/drawing/2014/main" id="{37D03D54-04C4-B240-9AEE-5A64B9695A54}"/>
              </a:ext>
            </a:extLst>
          </p:cNvPr>
          <p:cNvSpPr txBox="1"/>
          <p:nvPr/>
        </p:nvSpPr>
        <p:spPr>
          <a:xfrm>
            <a:off x="937778" y="3502390"/>
            <a:ext cx="2637453" cy="369332"/>
          </a:xfrm>
          <a:prstGeom prst="rect">
            <a:avLst/>
          </a:prstGeom>
          <a:noFill/>
        </p:spPr>
        <p:txBody>
          <a:bodyPr wrap="none" rtlCol="0">
            <a:spAutoFit/>
          </a:bodyPr>
          <a:lstStyle/>
          <a:p>
            <a:r>
              <a:rPr lang="en-NG" dirty="0">
                <a:solidFill>
                  <a:srgbClr val="1C7DDB"/>
                </a:solidFill>
                <a:latin typeface="Abadi MT Condensed Light" panose="020B0306030101010103" pitchFamily="34" charset="77"/>
              </a:rPr>
              <a:t>1.</a:t>
            </a:r>
            <a:r>
              <a:rPr lang="en-US" dirty="0">
                <a:solidFill>
                  <a:srgbClr val="1C7DDB"/>
                </a:solidFill>
                <a:latin typeface="Abadi MT Condensed Light" panose="020B0306030101010103" pitchFamily="34" charset="77"/>
              </a:rPr>
              <a:t>R</a:t>
            </a:r>
            <a:r>
              <a:rPr lang="en-NG" dirty="0">
                <a:solidFill>
                  <a:srgbClr val="1C7DDB"/>
                </a:solidFill>
                <a:latin typeface="Abadi MT Condensed Light" panose="020B0306030101010103" pitchFamily="34" charset="77"/>
              </a:rPr>
              <a:t>eceiving response from html</a:t>
            </a:r>
          </a:p>
        </p:txBody>
      </p:sp>
      <p:sp>
        <p:nvSpPr>
          <p:cNvPr id="18" name="TextBox 17">
            <a:extLst>
              <a:ext uri="{FF2B5EF4-FFF2-40B4-BE49-F238E27FC236}">
                <a16:creationId xmlns:a16="http://schemas.microsoft.com/office/drawing/2014/main" id="{8A5D65B4-A996-F046-9FF4-8C3C8C2DEB01}"/>
              </a:ext>
            </a:extLst>
          </p:cNvPr>
          <p:cNvSpPr txBox="1"/>
          <p:nvPr/>
        </p:nvSpPr>
        <p:spPr>
          <a:xfrm>
            <a:off x="971641" y="4616021"/>
            <a:ext cx="2879122" cy="369332"/>
          </a:xfrm>
          <a:prstGeom prst="rect">
            <a:avLst/>
          </a:prstGeom>
          <a:noFill/>
        </p:spPr>
        <p:txBody>
          <a:bodyPr wrap="none" rtlCol="0">
            <a:spAutoFit/>
          </a:bodyPr>
          <a:lstStyle/>
          <a:p>
            <a:r>
              <a:rPr lang="en-US" dirty="0">
                <a:solidFill>
                  <a:srgbClr val="1C7DDB"/>
                </a:solidFill>
                <a:latin typeface="Abadi MT Condensed Light" panose="020B0306030101010103" pitchFamily="34" charset="77"/>
              </a:rPr>
              <a:t>2.Creating beautiful soup instance </a:t>
            </a:r>
            <a:endParaRPr lang="en-NG" dirty="0">
              <a:solidFill>
                <a:srgbClr val="1C7DDB"/>
              </a:solidFill>
              <a:latin typeface="Abadi MT Condensed Light" panose="020B0306030101010103" pitchFamily="34" charset="77"/>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1093" y="1530983"/>
            <a:ext cx="4137891" cy="4351338"/>
          </a:xfrm>
          <a:prstGeom prst="rect">
            <a:avLst/>
          </a:prstGeom>
        </p:spPr>
        <p:txBody>
          <a:bodyPr/>
          <a:lstStyle/>
          <a:p>
            <a:pPr marL="0" indent="0">
              <a:buNone/>
            </a:pPr>
            <a:r>
              <a:rPr lang="en-US" sz="1000" b="1" dirty="0">
                <a:solidFill>
                  <a:srgbClr val="1C7DDB"/>
                </a:solidFill>
              </a:rPr>
              <a:t>Introduction </a:t>
            </a:r>
            <a:endParaRPr lang="en-US" sz="1000" dirty="0">
              <a:solidFill>
                <a:srgbClr val="1C7DDB"/>
              </a:solidFill>
            </a:endParaRPr>
          </a:p>
          <a:p>
            <a:pPr marL="0" indent="0">
              <a:buNone/>
            </a:pPr>
            <a:r>
              <a:rPr lang="en-US" sz="1000" dirty="0">
                <a:solidFill>
                  <a:srgbClr val="1C7DDB"/>
                </a:solidFill>
              </a:rPr>
              <a:t>In our data set we have several different cases where the booster does not land successfully. Sometimes  landing has been  attempted but failed due to an accident; Ocean means the mission outcome was successfully landed to a specific region of the ocean while False Ocean means the mission outcome was unsuccessfully landed to a specific region of the ocean. </a:t>
            </a:r>
          </a:p>
          <a:p>
            <a:pPr marL="0" indent="0">
              <a:buNone/>
            </a:pPr>
            <a:r>
              <a:rPr lang="en-US" sz="1000" dirty="0">
                <a:solidFill>
                  <a:srgbClr val="1C7DDB"/>
                </a:solidFill>
              </a:rPr>
              <a:t>True RTLS means the mission outcome was successfully landed to a ground pad False RTLS means the mission outcome was unsuccessfully landed to a ground pad . True ASDS means the mission outcome was successfully landed to a drone ship False ASDS means the mission outcome was unsuccessfully landed to a drone ship. None ASDS and None None these represent a failure to land.</a:t>
            </a:r>
          </a:p>
          <a:p>
            <a:pPr marL="0" indent="0">
              <a:buNone/>
            </a:pPr>
            <a:r>
              <a:rPr lang="en-US" sz="1000" dirty="0">
                <a:solidFill>
                  <a:srgbClr val="1C7DDB"/>
                </a:solidFill>
              </a:rPr>
              <a:t>ASDS means the mission outcome was unsuccessfully landed on a drone ship. We mainly convert those outcomes into Training Labels with 1 means the booster successfully landed 0 means it was unsuccessful. </a:t>
            </a:r>
          </a:p>
          <a:p>
            <a:pPr marL="0" indent="0">
              <a:buNone/>
            </a:pPr>
            <a:endParaRPr lang="en-US" sz="1000" dirty="0">
              <a:solidFill>
                <a:srgbClr val="1C7DDB"/>
              </a:solidFill>
              <a:latin typeface="Abadi" panose="020B0604020104020204" pitchFamily="34" charset="0"/>
            </a:endParaRPr>
          </a:p>
          <a:p>
            <a:r>
              <a:rPr lang="en-US" sz="1000" dirty="0">
                <a:solidFill>
                  <a:srgbClr val="1C7DDB"/>
                </a:solidFill>
                <a:latin typeface="Abadi" panose="020B0604020104020204" pitchFamily="34" charset="0"/>
              </a:rPr>
              <a:t>Add the GitHub URL of your completed data wrangling related notebooks, as an external reference and peer-review purpose</a:t>
            </a:r>
          </a:p>
          <a:p>
            <a:endParaRPr lang="en-US" sz="1000" dirty="0">
              <a:solidFill>
                <a:srgbClr val="1C7DDB"/>
              </a:solidFill>
            </a:endParaRPr>
          </a:p>
          <a:p>
            <a:endParaRPr lang="en-US" sz="1000" dirty="0">
              <a:solidFill>
                <a:srgbClr val="1C7DDB"/>
              </a:solidFill>
            </a:endParaRPr>
          </a:p>
          <a:p>
            <a:endParaRPr lang="en-US" sz="1000" dirty="0">
              <a:solidFill>
                <a:srgbClr val="1C7DDB"/>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dirty="0">
                <a:solidFill>
                  <a:srgbClr val="1C7DDB"/>
                </a:solidFill>
                <a:latin typeface="Abadi"/>
              </a:rPr>
              <a:t>Data Wrangling</a:t>
            </a:r>
          </a:p>
        </p:txBody>
      </p:sp>
      <p:pic>
        <p:nvPicPr>
          <p:cNvPr id="3" name="Picture 2">
            <a:extLst>
              <a:ext uri="{FF2B5EF4-FFF2-40B4-BE49-F238E27FC236}">
                <a16:creationId xmlns:a16="http://schemas.microsoft.com/office/drawing/2014/main" id="{7D56ED90-9793-E74C-930B-0DCFED626859}"/>
              </a:ext>
            </a:extLst>
          </p:cNvPr>
          <p:cNvPicPr>
            <a:picLocks noChangeAspect="1"/>
          </p:cNvPicPr>
          <p:nvPr/>
        </p:nvPicPr>
        <p:blipFill>
          <a:blip r:embed="rId3"/>
          <a:stretch>
            <a:fillRect/>
          </a:stretch>
        </p:blipFill>
        <p:spPr>
          <a:xfrm>
            <a:off x="5138705" y="1649833"/>
            <a:ext cx="2679700" cy="927100"/>
          </a:xfrm>
          <a:prstGeom prst="rect">
            <a:avLst/>
          </a:prstGeom>
        </p:spPr>
      </p:pic>
      <p:sp>
        <p:nvSpPr>
          <p:cNvPr id="6" name="TextBox 5">
            <a:extLst>
              <a:ext uri="{FF2B5EF4-FFF2-40B4-BE49-F238E27FC236}">
                <a16:creationId xmlns:a16="http://schemas.microsoft.com/office/drawing/2014/main" id="{DF0A2AB6-7142-1E4C-A187-B251D9224F8F}"/>
              </a:ext>
            </a:extLst>
          </p:cNvPr>
          <p:cNvSpPr txBox="1"/>
          <p:nvPr/>
        </p:nvSpPr>
        <p:spPr>
          <a:xfrm>
            <a:off x="4907902" y="1526722"/>
            <a:ext cx="2712602" cy="246221"/>
          </a:xfrm>
          <a:prstGeom prst="rect">
            <a:avLst/>
          </a:prstGeom>
          <a:noFill/>
        </p:spPr>
        <p:txBody>
          <a:bodyPr wrap="none" rtlCol="0">
            <a:spAutoFit/>
          </a:bodyPr>
          <a:lstStyle/>
          <a:p>
            <a:r>
              <a:rPr lang="en-NG" sz="1000" dirty="0">
                <a:solidFill>
                  <a:srgbClr val="1C7DDB"/>
                </a:solidFill>
              </a:rPr>
              <a:t>1.Calculate the number of launches on each site </a:t>
            </a:r>
          </a:p>
        </p:txBody>
      </p:sp>
      <p:pic>
        <p:nvPicPr>
          <p:cNvPr id="9" name="Picture 8">
            <a:extLst>
              <a:ext uri="{FF2B5EF4-FFF2-40B4-BE49-F238E27FC236}">
                <a16:creationId xmlns:a16="http://schemas.microsoft.com/office/drawing/2014/main" id="{39D30293-1BAE-6A42-9B13-2ED15D7F0A5E}"/>
              </a:ext>
            </a:extLst>
          </p:cNvPr>
          <p:cNvPicPr>
            <a:picLocks noChangeAspect="1"/>
          </p:cNvPicPr>
          <p:nvPr/>
        </p:nvPicPr>
        <p:blipFill>
          <a:blip r:embed="rId4"/>
          <a:stretch>
            <a:fillRect/>
          </a:stretch>
        </p:blipFill>
        <p:spPr>
          <a:xfrm>
            <a:off x="5138705" y="2850891"/>
            <a:ext cx="2260600" cy="876300"/>
          </a:xfrm>
          <a:prstGeom prst="rect">
            <a:avLst/>
          </a:prstGeom>
        </p:spPr>
      </p:pic>
      <p:sp>
        <p:nvSpPr>
          <p:cNvPr id="10" name="TextBox 9">
            <a:extLst>
              <a:ext uri="{FF2B5EF4-FFF2-40B4-BE49-F238E27FC236}">
                <a16:creationId xmlns:a16="http://schemas.microsoft.com/office/drawing/2014/main" id="{6BF0A267-A4FB-D941-ABD4-AEFF75164BD3}"/>
              </a:ext>
            </a:extLst>
          </p:cNvPr>
          <p:cNvSpPr txBox="1"/>
          <p:nvPr/>
        </p:nvSpPr>
        <p:spPr>
          <a:xfrm>
            <a:off x="4907902" y="2629615"/>
            <a:ext cx="2730235" cy="246221"/>
          </a:xfrm>
          <a:prstGeom prst="rect">
            <a:avLst/>
          </a:prstGeom>
          <a:noFill/>
        </p:spPr>
        <p:txBody>
          <a:bodyPr wrap="none" rtlCol="0">
            <a:spAutoFit/>
          </a:bodyPr>
          <a:lstStyle/>
          <a:p>
            <a:r>
              <a:rPr lang="en-NG" sz="1000" dirty="0">
                <a:solidFill>
                  <a:srgbClr val="1C7DDB"/>
                </a:solidFill>
              </a:rPr>
              <a:t>2.</a:t>
            </a:r>
            <a:r>
              <a:rPr lang="en-US" sz="1000" dirty="0">
                <a:solidFill>
                  <a:srgbClr val="1C7DDB"/>
                </a:solidFill>
              </a:rPr>
              <a:t>C</a:t>
            </a:r>
            <a:r>
              <a:rPr lang="en-NG" sz="1000" dirty="0">
                <a:solidFill>
                  <a:srgbClr val="1C7DDB"/>
                </a:solidFill>
              </a:rPr>
              <a:t>alculate number and occurrence of each orbit</a:t>
            </a:r>
          </a:p>
        </p:txBody>
      </p:sp>
      <p:pic>
        <p:nvPicPr>
          <p:cNvPr id="12" name="Picture 11">
            <a:extLst>
              <a:ext uri="{FF2B5EF4-FFF2-40B4-BE49-F238E27FC236}">
                <a16:creationId xmlns:a16="http://schemas.microsoft.com/office/drawing/2014/main" id="{C377B781-3D2B-9741-BA6F-9766E44FE59D}"/>
              </a:ext>
            </a:extLst>
          </p:cNvPr>
          <p:cNvPicPr>
            <a:picLocks noChangeAspect="1"/>
          </p:cNvPicPr>
          <p:nvPr/>
        </p:nvPicPr>
        <p:blipFill>
          <a:blip r:embed="rId5"/>
          <a:stretch>
            <a:fillRect/>
          </a:stretch>
        </p:blipFill>
        <p:spPr>
          <a:xfrm>
            <a:off x="5138705" y="4119999"/>
            <a:ext cx="2908300" cy="812800"/>
          </a:xfrm>
          <a:prstGeom prst="rect">
            <a:avLst/>
          </a:prstGeom>
        </p:spPr>
      </p:pic>
      <p:sp>
        <p:nvSpPr>
          <p:cNvPr id="13" name="TextBox 12">
            <a:extLst>
              <a:ext uri="{FF2B5EF4-FFF2-40B4-BE49-F238E27FC236}">
                <a16:creationId xmlns:a16="http://schemas.microsoft.com/office/drawing/2014/main" id="{D965EDEF-4940-7748-9190-127659FFD321}"/>
              </a:ext>
            </a:extLst>
          </p:cNvPr>
          <p:cNvSpPr txBox="1"/>
          <p:nvPr/>
        </p:nvSpPr>
        <p:spPr>
          <a:xfrm>
            <a:off x="4907902" y="3816641"/>
            <a:ext cx="2425664" cy="246221"/>
          </a:xfrm>
          <a:prstGeom prst="rect">
            <a:avLst/>
          </a:prstGeom>
          <a:noFill/>
        </p:spPr>
        <p:txBody>
          <a:bodyPr wrap="none" rtlCol="0">
            <a:spAutoFit/>
          </a:bodyPr>
          <a:lstStyle/>
          <a:p>
            <a:r>
              <a:rPr lang="en-NG" sz="1000" dirty="0">
                <a:solidFill>
                  <a:srgbClr val="1C7DDB"/>
                </a:solidFill>
              </a:rPr>
              <a:t>3.</a:t>
            </a:r>
            <a:r>
              <a:rPr lang="en-US" sz="1000" dirty="0">
                <a:solidFill>
                  <a:srgbClr val="1C7DDB"/>
                </a:solidFill>
              </a:rPr>
              <a:t>C</a:t>
            </a:r>
            <a:r>
              <a:rPr lang="en-NG" sz="1000" dirty="0">
                <a:solidFill>
                  <a:srgbClr val="1C7DDB"/>
                </a:solidFill>
              </a:rPr>
              <a:t>alculate mission outcome per orbit type</a:t>
            </a:r>
          </a:p>
        </p:txBody>
      </p:sp>
      <p:pic>
        <p:nvPicPr>
          <p:cNvPr id="15" name="Picture 14">
            <a:extLst>
              <a:ext uri="{FF2B5EF4-FFF2-40B4-BE49-F238E27FC236}">
                <a16:creationId xmlns:a16="http://schemas.microsoft.com/office/drawing/2014/main" id="{C54E5C4D-5C12-B246-9B2C-D511A6848AD6}"/>
              </a:ext>
            </a:extLst>
          </p:cNvPr>
          <p:cNvPicPr>
            <a:picLocks noChangeAspect="1"/>
          </p:cNvPicPr>
          <p:nvPr/>
        </p:nvPicPr>
        <p:blipFill>
          <a:blip r:embed="rId6"/>
          <a:stretch>
            <a:fillRect/>
          </a:stretch>
        </p:blipFill>
        <p:spPr>
          <a:xfrm>
            <a:off x="5138705" y="5270257"/>
            <a:ext cx="2438400" cy="1066800"/>
          </a:xfrm>
          <a:prstGeom prst="rect">
            <a:avLst/>
          </a:prstGeom>
        </p:spPr>
      </p:pic>
      <p:sp>
        <p:nvSpPr>
          <p:cNvPr id="16" name="TextBox 15">
            <a:extLst>
              <a:ext uri="{FF2B5EF4-FFF2-40B4-BE49-F238E27FC236}">
                <a16:creationId xmlns:a16="http://schemas.microsoft.com/office/drawing/2014/main" id="{1BA2934C-0F43-A249-8A5E-61F51F2D896F}"/>
              </a:ext>
            </a:extLst>
          </p:cNvPr>
          <p:cNvSpPr txBox="1"/>
          <p:nvPr/>
        </p:nvSpPr>
        <p:spPr>
          <a:xfrm>
            <a:off x="4913967" y="5052930"/>
            <a:ext cx="1481496" cy="246221"/>
          </a:xfrm>
          <a:prstGeom prst="rect">
            <a:avLst/>
          </a:prstGeom>
          <a:noFill/>
        </p:spPr>
        <p:txBody>
          <a:bodyPr wrap="none" rtlCol="0">
            <a:spAutoFit/>
          </a:bodyPr>
          <a:lstStyle/>
          <a:p>
            <a:r>
              <a:rPr lang="en-NG" sz="1000" dirty="0">
                <a:solidFill>
                  <a:srgbClr val="1C7DDB"/>
                </a:solidFill>
              </a:rPr>
              <a:t>4.</a:t>
            </a:r>
            <a:r>
              <a:rPr lang="en-US" sz="1000" dirty="0">
                <a:solidFill>
                  <a:srgbClr val="1C7DDB"/>
                </a:solidFill>
              </a:rPr>
              <a:t>Landing Outcome label</a:t>
            </a:r>
            <a:endParaRPr lang="en-NG" sz="1000" dirty="0">
              <a:solidFill>
                <a:srgbClr val="1C7DDB"/>
              </a:solidFill>
            </a:endParaRPr>
          </a:p>
        </p:txBody>
      </p:sp>
      <p:pic>
        <p:nvPicPr>
          <p:cNvPr id="18" name="Picture 17">
            <a:extLst>
              <a:ext uri="{FF2B5EF4-FFF2-40B4-BE49-F238E27FC236}">
                <a16:creationId xmlns:a16="http://schemas.microsoft.com/office/drawing/2014/main" id="{91C1F88D-BA88-7C40-8A4B-B85B5289C582}"/>
              </a:ext>
            </a:extLst>
          </p:cNvPr>
          <p:cNvPicPr>
            <a:picLocks noChangeAspect="1"/>
          </p:cNvPicPr>
          <p:nvPr/>
        </p:nvPicPr>
        <p:blipFill>
          <a:blip r:embed="rId7"/>
          <a:stretch>
            <a:fillRect/>
          </a:stretch>
        </p:blipFill>
        <p:spPr>
          <a:xfrm>
            <a:off x="8427501" y="1772942"/>
            <a:ext cx="2844800" cy="215900"/>
          </a:xfrm>
          <a:prstGeom prst="rect">
            <a:avLst/>
          </a:prstGeom>
        </p:spPr>
      </p:pic>
      <p:sp>
        <p:nvSpPr>
          <p:cNvPr id="19" name="TextBox 18">
            <a:extLst>
              <a:ext uri="{FF2B5EF4-FFF2-40B4-BE49-F238E27FC236}">
                <a16:creationId xmlns:a16="http://schemas.microsoft.com/office/drawing/2014/main" id="{4EB45F5C-B7E4-904A-9C4F-264933EEFE84}"/>
              </a:ext>
            </a:extLst>
          </p:cNvPr>
          <p:cNvSpPr txBox="1"/>
          <p:nvPr/>
        </p:nvSpPr>
        <p:spPr>
          <a:xfrm>
            <a:off x="8229600" y="1526721"/>
            <a:ext cx="2060179" cy="246221"/>
          </a:xfrm>
          <a:prstGeom prst="rect">
            <a:avLst/>
          </a:prstGeom>
          <a:noFill/>
        </p:spPr>
        <p:txBody>
          <a:bodyPr wrap="none" rtlCol="0">
            <a:spAutoFit/>
          </a:bodyPr>
          <a:lstStyle/>
          <a:p>
            <a:r>
              <a:rPr lang="en-NG" sz="1000" dirty="0">
                <a:solidFill>
                  <a:srgbClr val="1C7DDB"/>
                </a:solidFill>
              </a:rPr>
              <a:t>5.</a:t>
            </a:r>
            <a:r>
              <a:rPr lang="en-US" sz="1000" dirty="0">
                <a:solidFill>
                  <a:srgbClr val="1C7DDB"/>
                </a:solidFill>
              </a:rPr>
              <a:t>E</a:t>
            </a:r>
            <a:r>
              <a:rPr lang="en-NG" sz="1000" dirty="0">
                <a:solidFill>
                  <a:srgbClr val="1C7DDB"/>
                </a:solidFill>
              </a:rPr>
              <a:t>xporting por datatset as a csv file</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3780</TotalTime>
  <Words>2674</Words>
  <Application>Microsoft Macintosh PowerPoint</Application>
  <PresentationFormat>Widescreen</PresentationFormat>
  <Paragraphs>294</Paragraphs>
  <Slides>45</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Abadi</vt:lpstr>
      <vt:lpstr>Abadi MT Condensed Light</vt:lpstr>
      <vt:lpstr>Arial</vt:lpstr>
      <vt:lpstr>ArialMT</vt:lpstr>
      <vt:lpstr>Calibri</vt:lpstr>
      <vt:lpstr>Calibri Light</vt:lpstr>
      <vt:lpstr>IBM Plex Mono SemiBold</vt:lpstr>
      <vt:lpstr>IBM Plex Mono Text</vt:lpstr>
      <vt:lpstr>SegoeUI</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Falowo, Gbolahan</cp:lastModifiedBy>
  <cp:revision>239</cp:revision>
  <dcterms:created xsi:type="dcterms:W3CDTF">2021-04-29T18:58:34Z</dcterms:created>
  <dcterms:modified xsi:type="dcterms:W3CDTF">2021-09-24T04:17:04Z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